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4224000" cy="20104100"/>
  <p:notesSz cx="14224000" cy="201041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66800" y="6232271"/>
            <a:ext cx="12090400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33600" y="11258296"/>
            <a:ext cx="9956800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11200" y="4623943"/>
            <a:ext cx="618744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325360" y="4623943"/>
            <a:ext cx="618744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404707"/>
            <a:ext cx="14220825" cy="17699990"/>
          </a:xfrm>
          <a:custGeom>
            <a:avLst/>
            <a:gdLst/>
            <a:ahLst/>
            <a:cxnLst/>
            <a:rect l="l" t="t" r="r" b="b"/>
            <a:pathLst>
              <a:path w="14220825" h="17699990">
                <a:moveTo>
                  <a:pt x="0" y="17699392"/>
                </a:moveTo>
                <a:lnTo>
                  <a:pt x="14220576" y="17699392"/>
                </a:lnTo>
                <a:lnTo>
                  <a:pt x="14220576" y="0"/>
                </a:lnTo>
                <a:lnTo>
                  <a:pt x="0" y="0"/>
                </a:lnTo>
                <a:lnTo>
                  <a:pt x="0" y="17699392"/>
                </a:lnTo>
                <a:close/>
              </a:path>
            </a:pathLst>
          </a:custGeom>
          <a:solidFill>
            <a:srgbClr val="D4D2E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8077" y="3065157"/>
            <a:ext cx="4617131" cy="489836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916" y="3040077"/>
            <a:ext cx="4624822" cy="483114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28411" y="3032049"/>
            <a:ext cx="4583430" cy="4897755"/>
          </a:xfrm>
          <a:custGeom>
            <a:avLst/>
            <a:gdLst/>
            <a:ahLst/>
            <a:cxnLst/>
            <a:rect l="l" t="t" r="r" b="b"/>
            <a:pathLst>
              <a:path w="4583430" h="4897755">
                <a:moveTo>
                  <a:pt x="4583021" y="0"/>
                </a:moveTo>
                <a:lnTo>
                  <a:pt x="0" y="0"/>
                </a:lnTo>
                <a:lnTo>
                  <a:pt x="0" y="4897697"/>
                </a:lnTo>
                <a:lnTo>
                  <a:pt x="4583021" y="4897697"/>
                </a:lnTo>
                <a:lnTo>
                  <a:pt x="45830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1200" y="804164"/>
            <a:ext cx="12801600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1200" y="4623943"/>
            <a:ext cx="1280160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836160" y="18696814"/>
            <a:ext cx="455168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11200" y="18696814"/>
            <a:ext cx="327152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0241280" y="18696814"/>
            <a:ext cx="327152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jpg"/><Relationship Id="rId16" Type="http://schemas.openxmlformats.org/officeDocument/2006/relationships/image" Target="../media/image17.jpg"/><Relationship Id="rId17" Type="http://schemas.openxmlformats.org/officeDocument/2006/relationships/image" Target="../media/image18.jpg"/><Relationship Id="rId18" Type="http://schemas.openxmlformats.org/officeDocument/2006/relationships/image" Target="../media/image19.jpg"/><Relationship Id="rId19" Type="http://schemas.openxmlformats.org/officeDocument/2006/relationships/image" Target="../media/image20.jp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hyperlink" Target="mailto:omarov_01@bk.ru" TargetMode="External"/><Relationship Id="rId23" Type="http://schemas.openxmlformats.org/officeDocument/2006/relationships/image" Target="../media/image23.png"/><Relationship Id="rId24" Type="http://schemas.openxmlformats.org/officeDocument/2006/relationships/image" Target="../media/image24.jp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8411" y="3034345"/>
            <a:ext cx="4583430" cy="47205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6350" marR="248920">
              <a:lnSpc>
                <a:spcPct val="103000"/>
              </a:lnSpc>
              <a:spcBef>
                <a:spcPts val="90"/>
              </a:spcBef>
            </a:pPr>
            <a:r>
              <a:rPr dirty="0" sz="1150">
                <a:latin typeface="Times New Roman"/>
                <a:cs typeface="Times New Roman"/>
              </a:rPr>
              <a:t>Kazakhstan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is</a:t>
            </a:r>
            <a:r>
              <a:rPr dirty="0" sz="1150" spc="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the</a:t>
            </a:r>
            <a:r>
              <a:rPr dirty="0" sz="1150" spc="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world’s</a:t>
            </a:r>
            <a:r>
              <a:rPr dirty="0" sz="1150" spc="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ninth</a:t>
            </a:r>
            <a:r>
              <a:rPr dirty="0" sz="1150" spc="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biggest</a:t>
            </a:r>
            <a:r>
              <a:rPr dirty="0" sz="1150" spc="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country</a:t>
            </a:r>
            <a:r>
              <a:rPr dirty="0" sz="1150" spc="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by</a:t>
            </a:r>
            <a:r>
              <a:rPr dirty="0" sz="1150" spc="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size</a:t>
            </a:r>
            <a:r>
              <a:rPr dirty="0" sz="1150" spc="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and</a:t>
            </a:r>
            <a:r>
              <a:rPr dirty="0" sz="1150" spc="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the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largest </a:t>
            </a:r>
            <a:r>
              <a:rPr dirty="0" sz="1150">
                <a:latin typeface="Times New Roman"/>
                <a:cs typeface="Times New Roman"/>
              </a:rPr>
              <a:t>landlocked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country,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and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it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is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the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essential</a:t>
            </a:r>
            <a:r>
              <a:rPr dirty="0" sz="1150" spc="9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transportation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hub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between </a:t>
            </a:r>
            <a:r>
              <a:rPr dirty="0" sz="1150">
                <a:latin typeface="Times New Roman"/>
                <a:cs typeface="Times New Roman"/>
              </a:rPr>
              <a:t>Russia,</a:t>
            </a:r>
            <a:r>
              <a:rPr dirty="0" sz="1150" spc="9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Central</a:t>
            </a:r>
            <a:r>
              <a:rPr dirty="0" sz="1150" spc="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Asia,</a:t>
            </a:r>
            <a:r>
              <a:rPr dirty="0" sz="1150" spc="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China</a:t>
            </a:r>
            <a:r>
              <a:rPr dirty="0" sz="1150" spc="9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and</a:t>
            </a:r>
            <a:r>
              <a:rPr dirty="0" sz="1150" spc="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Europe.</a:t>
            </a:r>
            <a:r>
              <a:rPr dirty="0" sz="1150" spc="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Cargo</a:t>
            </a:r>
            <a:r>
              <a:rPr dirty="0" sz="1150" spc="9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offloading</a:t>
            </a:r>
            <a:r>
              <a:rPr dirty="0" sz="1150" spc="90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facility </a:t>
            </a:r>
            <a:r>
              <a:rPr dirty="0" sz="1150">
                <a:latin typeface="Times New Roman"/>
                <a:cs typeface="Times New Roman"/>
              </a:rPr>
              <a:t>(hereinafter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–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COF)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has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been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built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in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the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north-eastern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part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of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 spc="-25">
                <a:latin typeface="Times New Roman"/>
                <a:cs typeface="Times New Roman"/>
              </a:rPr>
              <a:t>the </a:t>
            </a:r>
            <a:r>
              <a:rPr dirty="0" sz="1150">
                <a:latin typeface="Times New Roman"/>
                <a:cs typeface="Times New Roman"/>
              </a:rPr>
              <a:t>Caspian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Sea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in</a:t>
            </a:r>
            <a:r>
              <a:rPr dirty="0" sz="1150" spc="5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Western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Kazakhstan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for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the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development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of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transport </a:t>
            </a:r>
            <a:r>
              <a:rPr dirty="0" sz="1150">
                <a:latin typeface="Times New Roman"/>
                <a:cs typeface="Times New Roman"/>
              </a:rPr>
              <a:t>infrastructure.</a:t>
            </a:r>
            <a:r>
              <a:rPr dirty="0" sz="1150" spc="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This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facility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was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started</a:t>
            </a:r>
            <a:r>
              <a:rPr dirty="0" sz="1150" spc="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as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part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of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the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Future</a:t>
            </a:r>
            <a:r>
              <a:rPr dirty="0" sz="1150" spc="65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Growth </a:t>
            </a:r>
            <a:r>
              <a:rPr dirty="0" sz="1150">
                <a:latin typeface="Times New Roman"/>
                <a:cs typeface="Times New Roman"/>
              </a:rPr>
              <a:t>Project,</a:t>
            </a:r>
            <a:r>
              <a:rPr dirty="0" sz="1150" spc="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which</a:t>
            </a:r>
            <a:r>
              <a:rPr dirty="0" sz="1150" spc="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will</a:t>
            </a:r>
            <a:r>
              <a:rPr dirty="0" sz="1150" spc="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enable</a:t>
            </a:r>
            <a:r>
              <a:rPr dirty="0" sz="1150" spc="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the</a:t>
            </a:r>
            <a:r>
              <a:rPr dirty="0" sz="1150" spc="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expansion</a:t>
            </a:r>
            <a:r>
              <a:rPr dirty="0" sz="1150" spc="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of</a:t>
            </a:r>
            <a:r>
              <a:rPr dirty="0" sz="1150" spc="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the</a:t>
            </a:r>
            <a:r>
              <a:rPr dirty="0" sz="1150" spc="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large</a:t>
            </a:r>
            <a:r>
              <a:rPr dirty="0" sz="1150" spc="4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Tengiz</a:t>
            </a:r>
            <a:r>
              <a:rPr dirty="0" sz="1150" spc="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oil</a:t>
            </a:r>
            <a:r>
              <a:rPr dirty="0" sz="1150" spc="60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field, </a:t>
            </a:r>
            <a:r>
              <a:rPr dirty="0" sz="1150">
                <a:latin typeface="Times New Roman"/>
                <a:cs typeface="Times New Roman"/>
              </a:rPr>
              <a:t>where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more</a:t>
            </a:r>
            <a:r>
              <a:rPr dirty="0" sz="1150" spc="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than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23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thousand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piles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were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installed.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In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2017,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new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cargo </a:t>
            </a:r>
            <a:r>
              <a:rPr dirty="0" sz="1150">
                <a:latin typeface="Times New Roman"/>
                <a:cs typeface="Times New Roman"/>
              </a:rPr>
              <a:t>transportation</a:t>
            </a:r>
            <a:r>
              <a:rPr dirty="0" sz="1150" spc="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route</a:t>
            </a:r>
            <a:r>
              <a:rPr dirty="0" sz="1150" spc="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has</a:t>
            </a:r>
            <a:r>
              <a:rPr dirty="0" sz="1150" spc="10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been</a:t>
            </a:r>
            <a:r>
              <a:rPr dirty="0" sz="1150" spc="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constructed</a:t>
            </a:r>
            <a:r>
              <a:rPr dirty="0" sz="1150" spc="10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from</a:t>
            </a:r>
            <a:r>
              <a:rPr dirty="0" sz="1150" spc="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the</a:t>
            </a:r>
            <a:r>
              <a:rPr dirty="0" sz="1150" spc="10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Northeast</a:t>
            </a:r>
            <a:r>
              <a:rPr dirty="0" sz="1150" spc="100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Caspian </a:t>
            </a:r>
            <a:r>
              <a:rPr dirty="0" sz="1150">
                <a:latin typeface="Times New Roman"/>
                <a:cs typeface="Times New Roman"/>
              </a:rPr>
              <a:t>Sea</a:t>
            </a:r>
            <a:r>
              <a:rPr dirty="0" sz="1150" spc="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to</a:t>
            </a:r>
            <a:r>
              <a:rPr dirty="0" sz="1150" spc="3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Tengiz</a:t>
            </a:r>
            <a:r>
              <a:rPr dirty="0" sz="1150" spc="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for</a:t>
            </a:r>
            <a:r>
              <a:rPr dirty="0" sz="1150" spc="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creating</a:t>
            </a:r>
            <a:r>
              <a:rPr dirty="0" sz="1150" spc="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access</a:t>
            </a:r>
            <a:r>
              <a:rPr dirty="0" sz="1150" spc="5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channel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to</a:t>
            </a:r>
            <a:r>
              <a:rPr dirty="0" sz="1150" spc="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the</a:t>
            </a:r>
            <a:r>
              <a:rPr dirty="0" sz="1150" spc="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new</a:t>
            </a:r>
            <a:r>
              <a:rPr dirty="0" sz="1150" spc="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facility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on</a:t>
            </a:r>
            <a:r>
              <a:rPr dirty="0" sz="1150" spc="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the</a:t>
            </a:r>
            <a:r>
              <a:rPr dirty="0" sz="1150" spc="65">
                <a:latin typeface="Times New Roman"/>
                <a:cs typeface="Times New Roman"/>
              </a:rPr>
              <a:t> </a:t>
            </a:r>
            <a:r>
              <a:rPr dirty="0" sz="1150" spc="-20">
                <a:latin typeface="Times New Roman"/>
                <a:cs typeface="Times New Roman"/>
              </a:rPr>
              <a:t>port </a:t>
            </a:r>
            <a:r>
              <a:rPr dirty="0" sz="1150">
                <a:latin typeface="Times New Roman"/>
                <a:cs typeface="Times New Roman"/>
              </a:rPr>
              <a:t>of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Prorva,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which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designed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for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offloading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the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heavy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vessels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and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barges </a:t>
            </a:r>
            <a:r>
              <a:rPr dirty="0" sz="1150">
                <a:latin typeface="Times New Roman"/>
                <a:cs typeface="Times New Roman"/>
              </a:rPr>
              <a:t>delivered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by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marine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transport.</a:t>
            </a:r>
            <a:r>
              <a:rPr dirty="0" sz="1150" spc="5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The</a:t>
            </a:r>
            <a:r>
              <a:rPr dirty="0" sz="1150" spc="9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construction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of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cargo</a:t>
            </a:r>
            <a:r>
              <a:rPr dirty="0" sz="1150" spc="90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offloading </a:t>
            </a:r>
            <a:r>
              <a:rPr dirty="0" sz="1150">
                <a:latin typeface="Times New Roman"/>
                <a:cs typeface="Times New Roman"/>
              </a:rPr>
              <a:t>facility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is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considered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unique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and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is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an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important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strategic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project</a:t>
            </a:r>
            <a:r>
              <a:rPr dirty="0" sz="1150" spc="90">
                <a:latin typeface="Times New Roman"/>
                <a:cs typeface="Times New Roman"/>
              </a:rPr>
              <a:t> </a:t>
            </a:r>
            <a:r>
              <a:rPr dirty="0" sz="1150" spc="-25">
                <a:latin typeface="Times New Roman"/>
                <a:cs typeface="Times New Roman"/>
              </a:rPr>
              <a:t>to </a:t>
            </a:r>
            <a:r>
              <a:rPr dirty="0" sz="1150">
                <a:latin typeface="Times New Roman"/>
                <a:cs typeface="Times New Roman"/>
              </a:rPr>
              <a:t>expand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oil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fields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in</a:t>
            </a:r>
            <a:r>
              <a:rPr dirty="0" sz="1150" spc="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West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Kazakhstan.</a:t>
            </a:r>
            <a:r>
              <a:rPr dirty="0" sz="1150" spc="4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The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expediency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of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using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 spc="-20">
                <a:latin typeface="Times New Roman"/>
                <a:cs typeface="Times New Roman"/>
              </a:rPr>
              <a:t>pile </a:t>
            </a:r>
            <a:r>
              <a:rPr dirty="0" sz="1150">
                <a:latin typeface="Times New Roman"/>
                <a:cs typeface="Times New Roman"/>
              </a:rPr>
              <a:t>foundations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is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explained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by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the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need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to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ensure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high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bearing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capacity </a:t>
            </a:r>
            <a:r>
              <a:rPr dirty="0" sz="1150">
                <a:latin typeface="Times New Roman"/>
                <a:cs typeface="Times New Roman"/>
              </a:rPr>
              <a:t>of</a:t>
            </a:r>
            <a:r>
              <a:rPr dirty="0" sz="1150" spc="9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structures.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Their</a:t>
            </a:r>
            <a:r>
              <a:rPr dirty="0" sz="1150" spc="10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effectiveness</a:t>
            </a:r>
            <a:r>
              <a:rPr dirty="0" sz="1150" spc="10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essentially</a:t>
            </a:r>
            <a:r>
              <a:rPr dirty="0" sz="1150" spc="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depends</a:t>
            </a:r>
            <a:r>
              <a:rPr dirty="0" sz="1150" spc="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on</a:t>
            </a:r>
            <a:r>
              <a:rPr dirty="0" sz="1150" spc="10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the</a:t>
            </a:r>
            <a:r>
              <a:rPr dirty="0" sz="1150" spc="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accuracy</a:t>
            </a:r>
            <a:r>
              <a:rPr dirty="0" sz="1150" spc="100">
                <a:latin typeface="Times New Roman"/>
                <a:cs typeface="Times New Roman"/>
              </a:rPr>
              <a:t> </a:t>
            </a:r>
            <a:r>
              <a:rPr dirty="0" sz="1150" spc="-25">
                <a:latin typeface="Times New Roman"/>
                <a:cs typeface="Times New Roman"/>
              </a:rPr>
              <a:t>of </a:t>
            </a:r>
            <a:r>
              <a:rPr dirty="0" sz="1150">
                <a:latin typeface="Times New Roman"/>
                <a:cs typeface="Times New Roman"/>
              </a:rPr>
              <a:t>determining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the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bearing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capacity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of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the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pile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and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the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design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load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on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 spc="-25">
                <a:latin typeface="Times New Roman"/>
                <a:cs typeface="Times New Roman"/>
              </a:rPr>
              <a:t>it.</a:t>
            </a:r>
            <a:endParaRPr sz="1150">
              <a:latin typeface="Times New Roman"/>
              <a:cs typeface="Times New Roman"/>
            </a:endParaRPr>
          </a:p>
          <a:p>
            <a:pPr marL="6350" marR="163195">
              <a:lnSpc>
                <a:spcPct val="103000"/>
              </a:lnSpc>
            </a:pPr>
            <a:r>
              <a:rPr dirty="0" sz="1150">
                <a:latin typeface="Times New Roman"/>
                <a:cs typeface="Times New Roman"/>
              </a:rPr>
              <a:t>Standards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for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the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design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of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pile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foundations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are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intended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to</a:t>
            </a:r>
            <a:r>
              <a:rPr dirty="0" sz="1150" spc="65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determine </a:t>
            </a:r>
            <a:r>
              <a:rPr dirty="0" sz="1150">
                <a:latin typeface="Times New Roman"/>
                <a:cs typeface="Times New Roman"/>
              </a:rPr>
              <a:t>bearing</a:t>
            </a:r>
            <a:r>
              <a:rPr dirty="0" sz="1150" spc="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capacity</a:t>
            </a:r>
            <a:r>
              <a:rPr dirty="0" sz="1150" spc="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by</a:t>
            </a:r>
            <a:r>
              <a:rPr dirty="0" sz="1150" spc="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an</a:t>
            </a:r>
            <a:r>
              <a:rPr dirty="0" sz="1150" spc="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analytical</a:t>
            </a:r>
            <a:r>
              <a:rPr dirty="0" sz="1150" spc="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method</a:t>
            </a:r>
            <a:r>
              <a:rPr dirty="0" sz="1150" spc="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using</a:t>
            </a:r>
            <a:r>
              <a:rPr dirty="0" sz="1150" spc="10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reference</a:t>
            </a:r>
            <a:r>
              <a:rPr dirty="0" sz="1150" spc="95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generalized </a:t>
            </a:r>
            <a:r>
              <a:rPr dirty="0" sz="1150">
                <a:latin typeface="Times New Roman"/>
                <a:cs typeface="Times New Roman"/>
              </a:rPr>
              <a:t>tables</a:t>
            </a:r>
            <a:r>
              <a:rPr dirty="0" sz="1150" spc="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or</a:t>
            </a:r>
            <a:r>
              <a:rPr dirty="0" sz="1150" spc="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accordingto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field</a:t>
            </a:r>
            <a:r>
              <a:rPr dirty="0" sz="1150" spc="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test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data</a:t>
            </a:r>
            <a:r>
              <a:rPr dirty="0" sz="1150" spc="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of</a:t>
            </a:r>
            <a:r>
              <a:rPr dirty="0" sz="1150" spc="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</a:t>
            </a:r>
            <a:r>
              <a:rPr dirty="0" sz="1150" spc="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loaded</a:t>
            </a:r>
            <a:r>
              <a:rPr dirty="0" sz="1150" spc="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pile</a:t>
            </a:r>
            <a:r>
              <a:rPr dirty="0" sz="1150" spc="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by</a:t>
            </a:r>
            <a:r>
              <a:rPr dirty="0" sz="1150" spc="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static</a:t>
            </a:r>
            <a:r>
              <a:rPr dirty="0" sz="1150" spc="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or</a:t>
            </a:r>
            <a:r>
              <a:rPr dirty="0" sz="1150" spc="60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dynamic </a:t>
            </a:r>
            <a:r>
              <a:rPr dirty="0" sz="1150">
                <a:latin typeface="Times New Roman"/>
                <a:cs typeface="Times New Roman"/>
              </a:rPr>
              <a:t>load.</a:t>
            </a:r>
            <a:r>
              <a:rPr dirty="0" sz="1150" spc="10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Before</a:t>
            </a:r>
            <a:r>
              <a:rPr dirty="0" sz="1150" spc="114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applying</a:t>
            </a:r>
            <a:r>
              <a:rPr dirty="0" sz="1150" spc="1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these</a:t>
            </a:r>
            <a:r>
              <a:rPr dirty="0" sz="1150" spc="1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methods,</a:t>
            </a:r>
            <a:r>
              <a:rPr dirty="0" sz="1150" spc="11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engineering</a:t>
            </a:r>
            <a:r>
              <a:rPr dirty="0" sz="1150" spc="10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and</a:t>
            </a:r>
            <a:r>
              <a:rPr dirty="0" sz="1150" spc="114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geological</a:t>
            </a:r>
            <a:r>
              <a:rPr dirty="0" sz="1150" spc="105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surveys </a:t>
            </a:r>
            <a:r>
              <a:rPr dirty="0" sz="1150">
                <a:latin typeface="Times New Roman"/>
                <a:cs typeface="Times New Roman"/>
              </a:rPr>
              <a:t>are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required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to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determine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the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indicators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of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the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properties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of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 spc="-20">
                <a:latin typeface="Times New Roman"/>
                <a:cs typeface="Times New Roman"/>
              </a:rPr>
              <a:t>each </a:t>
            </a:r>
            <a:r>
              <a:rPr dirty="0" sz="1150">
                <a:latin typeface="Times New Roman"/>
                <a:cs typeface="Times New Roman"/>
              </a:rPr>
              <a:t>engineering-geological</a:t>
            </a:r>
            <a:r>
              <a:rPr dirty="0" sz="1150" spc="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element</a:t>
            </a:r>
            <a:r>
              <a:rPr dirty="0" sz="1150" spc="10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in</a:t>
            </a:r>
            <a:r>
              <a:rPr dirty="0" sz="1150" spc="10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contact</a:t>
            </a:r>
            <a:r>
              <a:rPr dirty="0" sz="1150" spc="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with</a:t>
            </a:r>
            <a:r>
              <a:rPr dirty="0" sz="1150" spc="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the</a:t>
            </a:r>
            <a:r>
              <a:rPr dirty="0" sz="1150" spc="10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pile.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The</a:t>
            </a:r>
            <a:r>
              <a:rPr dirty="0" sz="1150" spc="9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survey</a:t>
            </a:r>
            <a:r>
              <a:rPr dirty="0" sz="1150" spc="95">
                <a:latin typeface="Times New Roman"/>
                <a:cs typeface="Times New Roman"/>
              </a:rPr>
              <a:t> </a:t>
            </a:r>
            <a:r>
              <a:rPr dirty="0" sz="1150" spc="-20">
                <a:latin typeface="Times New Roman"/>
                <a:cs typeface="Times New Roman"/>
              </a:rPr>
              <a:t>also </a:t>
            </a:r>
            <a:r>
              <a:rPr dirty="0" sz="1150">
                <a:latin typeface="Times New Roman"/>
                <a:cs typeface="Times New Roman"/>
              </a:rPr>
              <a:t>allows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the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designer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to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assign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the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parameters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of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the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piles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and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calculate </a:t>
            </a:r>
            <a:r>
              <a:rPr dirty="0" sz="1150">
                <a:latin typeface="Times New Roman"/>
                <a:cs typeface="Times New Roman"/>
              </a:rPr>
              <a:t>their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bearing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capacity,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which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is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traditionally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considered</a:t>
            </a:r>
            <a:r>
              <a:rPr dirty="0" sz="1150" spc="9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to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consist</a:t>
            </a:r>
            <a:r>
              <a:rPr dirty="0" sz="1150" spc="8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of</a:t>
            </a:r>
            <a:r>
              <a:rPr dirty="0" sz="1150" spc="80">
                <a:latin typeface="Times New Roman"/>
                <a:cs typeface="Times New Roman"/>
              </a:rPr>
              <a:t> </a:t>
            </a:r>
            <a:r>
              <a:rPr dirty="0" sz="1150" spc="-25">
                <a:latin typeface="Times New Roman"/>
                <a:cs typeface="Times New Roman"/>
              </a:rPr>
              <a:t>the </a:t>
            </a:r>
            <a:r>
              <a:rPr dirty="0" sz="1150">
                <a:latin typeface="Times New Roman"/>
                <a:cs typeface="Times New Roman"/>
              </a:rPr>
              <a:t>soil</a:t>
            </a:r>
            <a:r>
              <a:rPr dirty="0" sz="1150" spc="6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resistance</a:t>
            </a:r>
            <a:r>
              <a:rPr dirty="0" sz="1150" spc="7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under</a:t>
            </a:r>
            <a:r>
              <a:rPr dirty="0" sz="1150" spc="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the</a:t>
            </a:r>
            <a:r>
              <a:rPr dirty="0" sz="1150" spc="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tip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and</a:t>
            </a:r>
            <a:r>
              <a:rPr dirty="0" sz="1150" spc="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along</a:t>
            </a:r>
            <a:r>
              <a:rPr dirty="0" sz="1150" spc="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the</a:t>
            </a:r>
            <a:r>
              <a:rPr dirty="0" sz="1150" spc="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lateral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surface</a:t>
            </a:r>
            <a:r>
              <a:rPr dirty="0" sz="1150" spc="65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of</a:t>
            </a:r>
            <a:r>
              <a:rPr dirty="0" sz="1150" spc="70">
                <a:latin typeface="Times New Roman"/>
                <a:cs typeface="Times New Roman"/>
              </a:rPr>
              <a:t> </a:t>
            </a:r>
            <a:r>
              <a:rPr dirty="0" sz="1150">
                <a:latin typeface="Times New Roman"/>
                <a:cs typeface="Times New Roman"/>
              </a:rPr>
              <a:t>the</a:t>
            </a:r>
            <a:r>
              <a:rPr dirty="0" sz="1150" spc="65">
                <a:latin typeface="Times New Roman"/>
                <a:cs typeface="Times New Roman"/>
              </a:rPr>
              <a:t> </a:t>
            </a:r>
            <a:r>
              <a:rPr dirty="0" sz="1150" spc="-10">
                <a:latin typeface="Times New Roman"/>
                <a:cs typeface="Times New Roman"/>
              </a:rPr>
              <a:t>pile.</a:t>
            </a:r>
            <a:endParaRPr sz="1150">
              <a:latin typeface="Times New Roman"/>
              <a:cs typeface="Times New Roman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25736" y="2507034"/>
            <a:ext cx="4615815" cy="548640"/>
            <a:chOff x="125736" y="2507034"/>
            <a:chExt cx="4615815" cy="54864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842" y="2540141"/>
              <a:ext cx="4582353" cy="49458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0147" y="2586623"/>
              <a:ext cx="1479073" cy="468835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25736" y="2507034"/>
              <a:ext cx="4582160" cy="494030"/>
            </a:xfrm>
            <a:custGeom>
              <a:avLst/>
              <a:gdLst/>
              <a:ahLst/>
              <a:cxnLst/>
              <a:rect l="l" t="t" r="r" b="b"/>
              <a:pathLst>
                <a:path w="4582160" h="494030">
                  <a:moveTo>
                    <a:pt x="4581684" y="0"/>
                  </a:moveTo>
                  <a:lnTo>
                    <a:pt x="0" y="0"/>
                  </a:lnTo>
                  <a:lnTo>
                    <a:pt x="0" y="493916"/>
                  </a:lnTo>
                  <a:lnTo>
                    <a:pt x="4581684" y="493916"/>
                  </a:lnTo>
                  <a:lnTo>
                    <a:pt x="4581684" y="0"/>
                  </a:lnTo>
                  <a:close/>
                </a:path>
              </a:pathLst>
            </a:custGeom>
            <a:solidFill>
              <a:srgbClr val="625B9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28411" y="2599861"/>
            <a:ext cx="4583430" cy="2933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750" spc="-10" b="1">
                <a:solidFill>
                  <a:srgbClr val="FFFFFF"/>
                </a:solidFill>
                <a:latin typeface="Times New Roman"/>
                <a:cs typeface="Times New Roman"/>
              </a:rPr>
              <a:t>Introduction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559638" y="2540475"/>
            <a:ext cx="4566920" cy="494030"/>
          </a:xfrm>
          <a:prstGeom prst="rect">
            <a:avLst/>
          </a:prstGeom>
          <a:solidFill>
            <a:srgbClr val="625B92"/>
          </a:solidFill>
        </p:spPr>
        <p:txBody>
          <a:bodyPr wrap="square" lIns="0" tIns="72390" rIns="0" bIns="0" rtlCol="0" vert="horz">
            <a:spAutoFit/>
          </a:bodyPr>
          <a:lstStyle/>
          <a:p>
            <a:pPr marL="514984">
              <a:lnSpc>
                <a:spcPct val="100000"/>
              </a:lnSpc>
              <a:spcBef>
                <a:spcPts val="570"/>
              </a:spcBef>
            </a:pPr>
            <a:r>
              <a:rPr dirty="0" sz="1750" b="1">
                <a:solidFill>
                  <a:srgbClr val="FFFFFF"/>
                </a:solidFill>
                <a:latin typeface="Times New Roman"/>
                <a:cs typeface="Times New Roman"/>
              </a:rPr>
              <a:t>Location</a:t>
            </a:r>
            <a:r>
              <a:rPr dirty="0" sz="175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750" b="1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750" spc="-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750" b="1">
                <a:solidFill>
                  <a:srgbClr val="FFFFFF"/>
                </a:solidFill>
                <a:latin typeface="Times New Roman"/>
                <a:cs typeface="Times New Roman"/>
              </a:rPr>
              <a:t>Cargo</a:t>
            </a:r>
            <a:r>
              <a:rPr dirty="0" sz="1750" spc="-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750" b="1">
                <a:solidFill>
                  <a:srgbClr val="FFFFFF"/>
                </a:solidFill>
                <a:latin typeface="Times New Roman"/>
                <a:cs typeface="Times New Roman"/>
              </a:rPr>
              <a:t>offloading</a:t>
            </a:r>
            <a:r>
              <a:rPr dirty="0" sz="1750" spc="-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750" spc="-10" b="1">
                <a:solidFill>
                  <a:srgbClr val="FFFFFF"/>
                </a:solidFill>
                <a:latin typeface="Times New Roman"/>
                <a:cs typeface="Times New Roman"/>
              </a:rPr>
              <a:t>facility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163858" y="8503587"/>
            <a:ext cx="4596765" cy="33655"/>
          </a:xfrm>
          <a:custGeom>
            <a:avLst/>
            <a:gdLst/>
            <a:ahLst/>
            <a:cxnLst/>
            <a:rect l="l" t="t" r="r" b="b"/>
            <a:pathLst>
              <a:path w="4596765" h="33654">
                <a:moveTo>
                  <a:pt x="0" y="33440"/>
                </a:moveTo>
                <a:lnTo>
                  <a:pt x="4596732" y="33440"/>
                </a:lnTo>
                <a:lnTo>
                  <a:pt x="4596732" y="0"/>
                </a:lnTo>
                <a:lnTo>
                  <a:pt x="0" y="0"/>
                </a:lnTo>
                <a:lnTo>
                  <a:pt x="0" y="3344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163858" y="8126044"/>
            <a:ext cx="4596765" cy="377825"/>
          </a:xfrm>
          <a:prstGeom prst="rect">
            <a:avLst/>
          </a:prstGeom>
          <a:solidFill>
            <a:srgbClr val="625B92"/>
          </a:solidFill>
        </p:spPr>
        <p:txBody>
          <a:bodyPr wrap="square" lIns="0" tIns="31115" rIns="0" bIns="0" rtlCol="0" vert="horz">
            <a:spAutoFit/>
          </a:bodyPr>
          <a:lstStyle/>
          <a:p>
            <a:pPr marL="1016000">
              <a:lnSpc>
                <a:spcPct val="100000"/>
              </a:lnSpc>
              <a:spcBef>
                <a:spcPts val="245"/>
              </a:spcBef>
            </a:pPr>
            <a:r>
              <a:rPr dirty="0" sz="1750" b="1">
                <a:solidFill>
                  <a:srgbClr val="FFFFFF"/>
                </a:solidFill>
                <a:latin typeface="Times New Roman"/>
                <a:cs typeface="Times New Roman"/>
              </a:rPr>
              <a:t>Cargo</a:t>
            </a:r>
            <a:r>
              <a:rPr dirty="0" sz="175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750" b="1">
                <a:solidFill>
                  <a:srgbClr val="FFFFFF"/>
                </a:solidFill>
                <a:latin typeface="Times New Roman"/>
                <a:cs typeface="Times New Roman"/>
              </a:rPr>
              <a:t>Offloading</a:t>
            </a:r>
            <a:r>
              <a:rPr dirty="0" sz="1750" spc="-10" b="1">
                <a:solidFill>
                  <a:srgbClr val="FFFFFF"/>
                </a:solidFill>
                <a:latin typeface="Times New Roman"/>
                <a:cs typeface="Times New Roman"/>
              </a:rPr>
              <a:t> Facility.</a:t>
            </a:r>
            <a:endParaRPr sz="1750">
              <a:latin typeface="Times New Roman"/>
              <a:cs typeface="Times New Roman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105337" y="8556088"/>
            <a:ext cx="4656455" cy="5016500"/>
            <a:chOff x="105337" y="8556088"/>
            <a:chExt cx="4656455" cy="5016500"/>
          </a:xfrm>
        </p:grpSpPr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842" y="8589194"/>
              <a:ext cx="4602417" cy="4899368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337" y="8562444"/>
              <a:ext cx="4094455" cy="5010057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25736" y="8556088"/>
              <a:ext cx="4601845" cy="4899025"/>
            </a:xfrm>
            <a:custGeom>
              <a:avLst/>
              <a:gdLst/>
              <a:ahLst/>
              <a:cxnLst/>
              <a:rect l="l" t="t" r="r" b="b"/>
              <a:pathLst>
                <a:path w="4601845" h="4899025">
                  <a:moveTo>
                    <a:pt x="4601748" y="0"/>
                  </a:moveTo>
                  <a:lnTo>
                    <a:pt x="0" y="0"/>
                  </a:lnTo>
                  <a:lnTo>
                    <a:pt x="0" y="4898699"/>
                  </a:lnTo>
                  <a:lnTo>
                    <a:pt x="4601748" y="4898699"/>
                  </a:lnTo>
                  <a:lnTo>
                    <a:pt x="46017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165808" y="8558134"/>
            <a:ext cx="3919854" cy="13366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R="5080" indent="-635">
              <a:lnSpc>
                <a:spcPct val="102400"/>
              </a:lnSpc>
              <a:spcBef>
                <a:spcPts val="95"/>
              </a:spcBef>
            </a:pPr>
            <a:r>
              <a:rPr dirty="0" sz="1200">
                <a:latin typeface="Times New Roman"/>
                <a:cs typeface="Times New Roman"/>
              </a:rPr>
              <a:t>According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design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drawings,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COF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construction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site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was </a:t>
            </a:r>
            <a:r>
              <a:rPr dirty="0" sz="1200">
                <a:latin typeface="Times New Roman"/>
                <a:cs typeface="Times New Roman"/>
              </a:rPr>
              <a:t>planned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installed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by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PCJP.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This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first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experience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installing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such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type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piles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Kazakhstan.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Applying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PCJPs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first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time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demanded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comprehensive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approach.</a:t>
            </a:r>
            <a:endParaRPr sz="1200">
              <a:latin typeface="Times New Roman"/>
              <a:cs typeface="Times New Roman"/>
            </a:endParaRPr>
          </a:p>
          <a:p>
            <a:pPr marL="635" marR="109855" indent="-635">
              <a:lnSpc>
                <a:spcPct val="102400"/>
              </a:lnSpc>
            </a:pPr>
            <a:r>
              <a:rPr dirty="0" sz="1200">
                <a:latin typeface="Times New Roman"/>
                <a:cs typeface="Times New Roman"/>
              </a:rPr>
              <a:t>Therefore,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decided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first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conduct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their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tests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pilot </a:t>
            </a:r>
            <a:r>
              <a:rPr dirty="0" sz="1200">
                <a:latin typeface="Times New Roman"/>
                <a:cs typeface="Times New Roman"/>
              </a:rPr>
              <a:t>site.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this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study,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pilot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site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COF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site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marked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as</a:t>
            </a:r>
            <a:r>
              <a:rPr dirty="0" sz="1200" spc="5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B.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66590" y="11366960"/>
            <a:ext cx="3869690" cy="208533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16839" indent="-117475">
              <a:lnSpc>
                <a:spcPct val="100000"/>
              </a:lnSpc>
              <a:spcBef>
                <a:spcPts val="130"/>
              </a:spcBef>
              <a:buAutoNum type="arabicPlain"/>
              <a:tabLst>
                <a:tab pos="117475" algn="l"/>
              </a:tabLst>
            </a:pPr>
            <a:r>
              <a:rPr dirty="0" sz="1200">
                <a:latin typeface="Times New Roman"/>
                <a:cs typeface="Times New Roman"/>
              </a:rPr>
              <a:t>–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scheme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COF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future: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а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pilot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site;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COF;</a:t>
            </a:r>
            <a:endParaRPr sz="1200">
              <a:latin typeface="Times New Roman"/>
              <a:cs typeface="Times New Roman"/>
            </a:endParaRPr>
          </a:p>
          <a:p>
            <a:pPr marL="116839" indent="-117475">
              <a:lnSpc>
                <a:spcPct val="100000"/>
              </a:lnSpc>
              <a:spcBef>
                <a:spcPts val="35"/>
              </a:spcBef>
              <a:buAutoNum type="arabicPlain"/>
              <a:tabLst>
                <a:tab pos="117475" algn="l"/>
              </a:tabLst>
            </a:pPr>
            <a:r>
              <a:rPr dirty="0" sz="1200">
                <a:latin typeface="Times New Roman"/>
                <a:cs typeface="Times New Roman"/>
              </a:rPr>
              <a:t>–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construction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site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COF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Times New Roman"/>
              <a:cs typeface="Times New Roman"/>
            </a:endParaRPr>
          </a:p>
          <a:p>
            <a:pPr marR="5080" indent="-635">
              <a:lnSpc>
                <a:spcPct val="102400"/>
              </a:lnSpc>
            </a:pP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this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paper,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work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precast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concrete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joint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piles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soil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West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Kazakhstan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investigated.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This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type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pile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one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first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products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Kazakhstani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production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uses </a:t>
            </a:r>
            <a:r>
              <a:rPr dirty="0" sz="1200">
                <a:latin typeface="Times New Roman"/>
                <a:cs typeface="Times New Roman"/>
              </a:rPr>
              <a:t>connecting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material,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undoubtedly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practical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interest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modern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construction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Kazakhstan.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However,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application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dynamic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tests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by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Pile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Driving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Analyzer </a:t>
            </a:r>
            <a:r>
              <a:rPr dirty="0" sz="1200">
                <a:latin typeface="Times New Roman"/>
                <a:cs typeface="Times New Roman"/>
              </a:rPr>
              <a:t>(hereinafter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PDA)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during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driving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precast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concrete </a:t>
            </a:r>
            <a:r>
              <a:rPr dirty="0" sz="1200">
                <a:latin typeface="Times New Roman"/>
                <a:cs typeface="Times New Roman"/>
              </a:rPr>
              <a:t>joint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piles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scientific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interest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79241" y="13626338"/>
            <a:ext cx="4548505" cy="377825"/>
          </a:xfrm>
          <a:prstGeom prst="rect">
            <a:avLst/>
          </a:prstGeom>
          <a:solidFill>
            <a:srgbClr val="625B92"/>
          </a:solidFill>
        </p:spPr>
        <p:txBody>
          <a:bodyPr wrap="square" lIns="0" tIns="31115" rIns="0" bIns="0" rtlCol="0" vert="horz">
            <a:spAutoFit/>
          </a:bodyPr>
          <a:lstStyle/>
          <a:p>
            <a:pPr algn="ctr" marR="25400">
              <a:lnSpc>
                <a:spcPct val="100000"/>
              </a:lnSpc>
              <a:spcBef>
                <a:spcPts val="245"/>
              </a:spcBef>
            </a:pPr>
            <a:r>
              <a:rPr dirty="0" sz="1750" spc="-10" b="1">
                <a:solidFill>
                  <a:srgbClr val="FFFFFF"/>
                </a:solidFill>
                <a:latin typeface="Times New Roman"/>
                <a:cs typeface="Times New Roman"/>
              </a:rPr>
              <a:t>Discussions</a:t>
            </a:r>
            <a:endParaRPr sz="1750">
              <a:latin typeface="Times New Roman"/>
              <a:cs typeface="Times New Roman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118713" y="14060396"/>
            <a:ext cx="4643120" cy="4928235"/>
            <a:chOff x="118713" y="14060396"/>
            <a:chExt cx="4643120" cy="4928235"/>
          </a:xfrm>
        </p:grpSpPr>
        <p:pic>
          <p:nvPicPr>
            <p:cNvPr id="19" name="object 1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8906" y="14090492"/>
              <a:ext cx="4582353" cy="489803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8713" y="14060396"/>
              <a:ext cx="4599407" cy="4926455"/>
            </a:xfrm>
            <a:prstGeom prst="rect">
              <a:avLst/>
            </a:prstGeom>
          </p:spPr>
        </p:pic>
      </p:grpSp>
      <p:sp>
        <p:nvSpPr>
          <p:cNvPr id="21" name="object 21" descr=""/>
          <p:cNvSpPr txBox="1"/>
          <p:nvPr/>
        </p:nvSpPr>
        <p:spPr>
          <a:xfrm>
            <a:off x="179241" y="14057386"/>
            <a:ext cx="4548505" cy="489775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6510" rIns="0" bIns="0" rtlCol="0" vert="horz">
            <a:spAutoFit/>
          </a:bodyPr>
          <a:lstStyle/>
          <a:p>
            <a:pPr marL="6350">
              <a:lnSpc>
                <a:spcPct val="100000"/>
              </a:lnSpc>
              <a:spcBef>
                <a:spcPts val="130"/>
              </a:spcBef>
            </a:pPr>
            <a:r>
              <a:rPr dirty="0" sz="1300">
                <a:latin typeface="Times New Roman"/>
                <a:cs typeface="Times New Roman"/>
              </a:rPr>
              <a:t>Estimates</a:t>
            </a:r>
            <a:r>
              <a:rPr dirty="0" sz="1300" spc="3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of</a:t>
            </a:r>
            <a:r>
              <a:rPr dirty="0" sz="1300" spc="3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bearing</a:t>
            </a:r>
            <a:r>
              <a:rPr dirty="0" sz="1300" spc="2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capacity</a:t>
            </a:r>
            <a:r>
              <a:rPr dirty="0" sz="1300" spc="4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of</a:t>
            </a:r>
            <a:r>
              <a:rPr dirty="0" sz="1300" spc="2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the</a:t>
            </a:r>
            <a:r>
              <a:rPr dirty="0" sz="1300" spc="2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PCJPs</a:t>
            </a:r>
            <a:r>
              <a:rPr dirty="0" sz="1300" spc="1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tested</a:t>
            </a:r>
            <a:r>
              <a:rPr dirty="0" sz="1300" spc="3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at</a:t>
            </a:r>
            <a:r>
              <a:rPr dirty="0" sz="1300" spc="30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construction</a:t>
            </a:r>
            <a:endParaRPr sz="1300">
              <a:latin typeface="Times New Roman"/>
              <a:cs typeface="Times New Roman"/>
            </a:endParaRPr>
          </a:p>
          <a:p>
            <a:pPr marL="6350" marR="460375">
              <a:lnSpc>
                <a:spcPct val="121500"/>
              </a:lnSpc>
            </a:pPr>
            <a:r>
              <a:rPr dirty="0" sz="1300">
                <a:latin typeface="Times New Roman"/>
                <a:cs typeface="Times New Roman"/>
              </a:rPr>
              <a:t>site</a:t>
            </a:r>
            <a:r>
              <a:rPr dirty="0" sz="1300" spc="-5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A</a:t>
            </a:r>
            <a:r>
              <a:rPr dirty="0" sz="1300" spc="-5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(where</a:t>
            </a:r>
            <a:r>
              <a:rPr dirty="0" sz="1300" spc="2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the</a:t>
            </a:r>
            <a:r>
              <a:rPr dirty="0" sz="1300" spc="3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maximum</a:t>
            </a:r>
            <a:r>
              <a:rPr dirty="0" sz="1300" spc="3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applied</a:t>
            </a:r>
            <a:r>
              <a:rPr dirty="0" sz="1300" spc="3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load</a:t>
            </a:r>
            <a:r>
              <a:rPr dirty="0" sz="1300" spc="3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was</a:t>
            </a:r>
            <a:r>
              <a:rPr dirty="0" sz="1300" spc="2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3278</a:t>
            </a:r>
            <a:r>
              <a:rPr dirty="0" sz="1300" spc="2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kN)</a:t>
            </a:r>
            <a:r>
              <a:rPr dirty="0" sz="1300" spc="2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by</a:t>
            </a:r>
            <a:r>
              <a:rPr dirty="0" sz="1300" spc="25">
                <a:latin typeface="Times New Roman"/>
                <a:cs typeface="Times New Roman"/>
              </a:rPr>
              <a:t> </a:t>
            </a:r>
            <a:r>
              <a:rPr dirty="0" sz="1300" spc="-50">
                <a:latin typeface="Times New Roman"/>
                <a:cs typeface="Times New Roman"/>
              </a:rPr>
              <a:t>a </a:t>
            </a:r>
            <a:r>
              <a:rPr dirty="0" sz="1300">
                <a:latin typeface="Times New Roman"/>
                <a:cs typeface="Times New Roman"/>
              </a:rPr>
              <a:t>variety</a:t>
            </a:r>
            <a:r>
              <a:rPr dirty="0" sz="1300" spc="4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of</a:t>
            </a:r>
            <a:r>
              <a:rPr dirty="0" sz="1300" spc="3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interpretation</a:t>
            </a:r>
            <a:r>
              <a:rPr dirty="0" sz="1300" spc="5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methods</a:t>
            </a:r>
            <a:r>
              <a:rPr dirty="0" sz="1300" spc="3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showed</a:t>
            </a:r>
            <a:r>
              <a:rPr dirty="0" sz="1300" spc="3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that</a:t>
            </a:r>
            <a:r>
              <a:rPr dirty="0" sz="1300" spc="3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the</a:t>
            </a:r>
            <a:r>
              <a:rPr dirty="0" sz="1300" spc="3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Chin</a:t>
            </a:r>
            <a:r>
              <a:rPr dirty="0" sz="1300" spc="40">
                <a:latin typeface="Times New Roman"/>
                <a:cs typeface="Times New Roman"/>
              </a:rPr>
              <a:t> </a:t>
            </a:r>
            <a:r>
              <a:rPr dirty="0" sz="1300" spc="-25">
                <a:latin typeface="Times New Roman"/>
                <a:cs typeface="Times New Roman"/>
              </a:rPr>
              <a:t>and </a:t>
            </a:r>
            <a:r>
              <a:rPr dirty="0" sz="1300">
                <a:latin typeface="Times New Roman"/>
                <a:cs typeface="Times New Roman"/>
              </a:rPr>
              <a:t>Decourt</a:t>
            </a:r>
            <a:r>
              <a:rPr dirty="0" sz="1300" spc="3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methods</a:t>
            </a:r>
            <a:r>
              <a:rPr dirty="0" sz="1300" spc="3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gave</a:t>
            </a:r>
            <a:r>
              <a:rPr dirty="0" sz="1300" spc="3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the</a:t>
            </a:r>
            <a:r>
              <a:rPr dirty="0" sz="1300" spc="3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highest</a:t>
            </a:r>
            <a:r>
              <a:rPr dirty="0" sz="1300" spc="3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values.</a:t>
            </a:r>
            <a:r>
              <a:rPr dirty="0" sz="1300" spc="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The</a:t>
            </a:r>
            <a:r>
              <a:rPr dirty="0" sz="1300" spc="35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remaining </a:t>
            </a:r>
            <a:r>
              <a:rPr dirty="0" sz="1300">
                <a:latin typeface="Times New Roman"/>
                <a:cs typeface="Times New Roman"/>
              </a:rPr>
              <a:t>interpretation</a:t>
            </a:r>
            <a:r>
              <a:rPr dirty="0" sz="1300" spc="5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methods</a:t>
            </a:r>
            <a:r>
              <a:rPr dirty="0" sz="1300" spc="4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provided</a:t>
            </a:r>
            <a:r>
              <a:rPr dirty="0" sz="1300" spc="4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results</a:t>
            </a:r>
            <a:r>
              <a:rPr dirty="0" sz="1300" spc="3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more</a:t>
            </a:r>
            <a:r>
              <a:rPr dirty="0" sz="1300" spc="4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or</a:t>
            </a:r>
            <a:r>
              <a:rPr dirty="0" sz="1300" spc="4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less</a:t>
            </a:r>
            <a:r>
              <a:rPr dirty="0" sz="1300" spc="35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similar </a:t>
            </a:r>
            <a:r>
              <a:rPr dirty="0" sz="1300">
                <a:latin typeface="Times New Roman"/>
                <a:cs typeface="Times New Roman"/>
              </a:rPr>
              <a:t>(2000~3000</a:t>
            </a:r>
            <a:r>
              <a:rPr dirty="0" sz="1300" spc="2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kN)</a:t>
            </a:r>
            <a:r>
              <a:rPr dirty="0" sz="1300" spc="3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to</a:t>
            </a:r>
            <a:r>
              <a:rPr dirty="0" sz="1300" spc="3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those</a:t>
            </a:r>
            <a:r>
              <a:rPr dirty="0" sz="1300" spc="2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obtained</a:t>
            </a:r>
            <a:r>
              <a:rPr dirty="0" sz="1300" spc="4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from</a:t>
            </a:r>
            <a:r>
              <a:rPr dirty="0" sz="1300" spc="3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the</a:t>
            </a:r>
            <a:r>
              <a:rPr dirty="0" sz="1300" spc="-4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APILE</a:t>
            </a:r>
            <a:r>
              <a:rPr dirty="0" sz="1300" spc="35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analyses, </a:t>
            </a:r>
            <a:r>
              <a:rPr dirty="0" sz="1300">
                <a:latin typeface="Times New Roman"/>
                <a:cs typeface="Times New Roman"/>
              </a:rPr>
              <a:t>PDA,</a:t>
            </a:r>
            <a:r>
              <a:rPr dirty="0" sz="1300" spc="1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and</a:t>
            </a:r>
            <a:r>
              <a:rPr dirty="0" sz="1300" spc="3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manual</a:t>
            </a:r>
            <a:r>
              <a:rPr dirty="0" sz="1300" spc="35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calculations.</a:t>
            </a:r>
            <a:endParaRPr sz="1300">
              <a:latin typeface="Times New Roman"/>
              <a:cs typeface="Times New Roman"/>
            </a:endParaRPr>
          </a:p>
          <a:p>
            <a:pPr marL="6350" marR="135255">
              <a:lnSpc>
                <a:spcPct val="121500"/>
              </a:lnSpc>
            </a:pPr>
            <a:r>
              <a:rPr dirty="0" sz="1300">
                <a:latin typeface="Times New Roman"/>
                <a:cs typeface="Times New Roman"/>
              </a:rPr>
              <a:t>Meanwhile,</a:t>
            </a:r>
            <a:r>
              <a:rPr dirty="0" sz="1300" spc="3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the</a:t>
            </a:r>
            <a:r>
              <a:rPr dirty="0" sz="1300" spc="3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bearing</a:t>
            </a:r>
            <a:r>
              <a:rPr dirty="0" sz="1300" spc="4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capacities</a:t>
            </a:r>
            <a:r>
              <a:rPr dirty="0" sz="1300" spc="4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of</a:t>
            </a:r>
            <a:r>
              <a:rPr dirty="0" sz="1300" spc="3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PCJPs</a:t>
            </a:r>
            <a:r>
              <a:rPr dirty="0" sz="1300" spc="2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at</a:t>
            </a:r>
            <a:r>
              <a:rPr dirty="0" sz="1300" spc="3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construction</a:t>
            </a:r>
            <a:r>
              <a:rPr dirty="0" sz="1300" spc="4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site</a:t>
            </a:r>
            <a:r>
              <a:rPr dirty="0" sz="1300" spc="35">
                <a:latin typeface="Times New Roman"/>
                <a:cs typeface="Times New Roman"/>
              </a:rPr>
              <a:t> </a:t>
            </a:r>
            <a:r>
              <a:rPr dirty="0" sz="1300" spc="-50">
                <a:latin typeface="Times New Roman"/>
                <a:cs typeface="Times New Roman"/>
              </a:rPr>
              <a:t>B </a:t>
            </a:r>
            <a:r>
              <a:rPr dirty="0" sz="1300">
                <a:latin typeface="Times New Roman"/>
                <a:cs typeface="Times New Roman"/>
              </a:rPr>
              <a:t>(where</a:t>
            </a:r>
            <a:r>
              <a:rPr dirty="0" sz="1300" spc="3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the</a:t>
            </a:r>
            <a:r>
              <a:rPr dirty="0" sz="1300" spc="3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maximum</a:t>
            </a:r>
            <a:r>
              <a:rPr dirty="0" sz="1300" spc="4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working</a:t>
            </a:r>
            <a:r>
              <a:rPr dirty="0" sz="1300" spc="2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load</a:t>
            </a:r>
            <a:r>
              <a:rPr dirty="0" sz="1300" spc="3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was</a:t>
            </a:r>
            <a:r>
              <a:rPr dirty="0" sz="1300" spc="3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1639</a:t>
            </a:r>
            <a:r>
              <a:rPr dirty="0" sz="1300" spc="2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kN)</a:t>
            </a:r>
            <a:r>
              <a:rPr dirty="0" sz="1300" spc="2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obtained</a:t>
            </a:r>
            <a:r>
              <a:rPr dirty="0" sz="1300" spc="40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using </a:t>
            </a:r>
            <a:r>
              <a:rPr dirty="0" sz="1300">
                <a:latin typeface="Times New Roman"/>
                <a:cs typeface="Times New Roman"/>
              </a:rPr>
              <a:t>the</a:t>
            </a:r>
            <a:r>
              <a:rPr dirty="0" sz="1300" spc="1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De</a:t>
            </a:r>
            <a:r>
              <a:rPr dirty="0" sz="1300" spc="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Beer,</a:t>
            </a:r>
            <a:r>
              <a:rPr dirty="0" sz="1300" spc="1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Fuller</a:t>
            </a:r>
            <a:r>
              <a:rPr dirty="0" sz="1300" spc="1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and</a:t>
            </a:r>
            <a:r>
              <a:rPr dirty="0" sz="1300" spc="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Hoy,</a:t>
            </a:r>
            <a:r>
              <a:rPr dirty="0" sz="1300" spc="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and</a:t>
            </a:r>
            <a:r>
              <a:rPr dirty="0" sz="1300" spc="1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Butler</a:t>
            </a:r>
            <a:r>
              <a:rPr dirty="0" sz="1300" spc="2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and</a:t>
            </a:r>
            <a:r>
              <a:rPr dirty="0" sz="1300" spc="1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Hoy</a:t>
            </a:r>
            <a:r>
              <a:rPr dirty="0" sz="1300" spc="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methods,</a:t>
            </a:r>
            <a:r>
              <a:rPr dirty="0" sz="1300" spc="10">
                <a:latin typeface="Times New Roman"/>
                <a:cs typeface="Times New Roman"/>
              </a:rPr>
              <a:t> </a:t>
            </a:r>
            <a:r>
              <a:rPr dirty="0" sz="1300" spc="-20">
                <a:latin typeface="Times New Roman"/>
                <a:cs typeface="Times New Roman"/>
              </a:rPr>
              <a:t>were </a:t>
            </a:r>
            <a:r>
              <a:rPr dirty="0" sz="1300">
                <a:latin typeface="Times New Roman"/>
                <a:cs typeface="Times New Roman"/>
              </a:rPr>
              <a:t>considerably</a:t>
            </a:r>
            <a:r>
              <a:rPr dirty="0" sz="1300" spc="3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lower</a:t>
            </a:r>
            <a:r>
              <a:rPr dirty="0" sz="1300" spc="4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than</a:t>
            </a:r>
            <a:r>
              <a:rPr dirty="0" sz="1300" spc="3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those</a:t>
            </a:r>
            <a:r>
              <a:rPr dirty="0" sz="1300" spc="4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obtained</a:t>
            </a:r>
            <a:r>
              <a:rPr dirty="0" sz="1300" spc="4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from</a:t>
            </a:r>
            <a:r>
              <a:rPr dirty="0" sz="1300" spc="3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the</a:t>
            </a:r>
            <a:r>
              <a:rPr dirty="0" sz="1300" spc="-4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APILE</a:t>
            </a:r>
            <a:r>
              <a:rPr dirty="0" sz="1300" spc="30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analyses, </a:t>
            </a:r>
            <a:r>
              <a:rPr dirty="0" sz="1300">
                <a:latin typeface="Times New Roman"/>
                <a:cs typeface="Times New Roman"/>
              </a:rPr>
              <a:t>PDA,</a:t>
            </a:r>
            <a:r>
              <a:rPr dirty="0" sz="1300" spc="1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and</a:t>
            </a:r>
            <a:r>
              <a:rPr dirty="0" sz="1300" spc="3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manual.</a:t>
            </a:r>
            <a:r>
              <a:rPr dirty="0" sz="1300" spc="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This</a:t>
            </a:r>
            <a:r>
              <a:rPr dirty="0" sz="1300" spc="3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seems</a:t>
            </a:r>
            <a:r>
              <a:rPr dirty="0" sz="1300" spc="3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to</a:t>
            </a:r>
            <a:r>
              <a:rPr dirty="0" sz="1300" spc="2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be</a:t>
            </a:r>
            <a:r>
              <a:rPr dirty="0" sz="1300" spc="3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obvious,</a:t>
            </a:r>
            <a:r>
              <a:rPr dirty="0" sz="1300" spc="2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since</a:t>
            </a:r>
            <a:r>
              <a:rPr dirty="0" sz="1300" spc="3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the</a:t>
            </a:r>
            <a:r>
              <a:rPr dirty="0" sz="1300" spc="-50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APILE, </a:t>
            </a:r>
            <a:r>
              <a:rPr dirty="0" sz="1300">
                <a:latin typeface="Times New Roman"/>
                <a:cs typeface="Times New Roman"/>
              </a:rPr>
              <a:t>PDA,</a:t>
            </a:r>
            <a:r>
              <a:rPr dirty="0" sz="1300" spc="2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and</a:t>
            </a:r>
            <a:r>
              <a:rPr dirty="0" sz="1300" spc="4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manual</a:t>
            </a:r>
            <a:r>
              <a:rPr dirty="0" sz="1300" spc="4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calculations</a:t>
            </a:r>
            <a:r>
              <a:rPr dirty="0" sz="1300" spc="4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are</a:t>
            </a:r>
            <a:r>
              <a:rPr dirty="0" sz="1300" spc="3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only</a:t>
            </a:r>
            <a:r>
              <a:rPr dirty="0" sz="1300" spc="4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appropriate</a:t>
            </a:r>
            <a:r>
              <a:rPr dirty="0" sz="1300" spc="4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for</a:t>
            </a:r>
            <a:r>
              <a:rPr dirty="0" sz="1300" spc="30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prediction </a:t>
            </a:r>
            <a:r>
              <a:rPr dirty="0" sz="1300">
                <a:latin typeface="Times New Roman"/>
                <a:cs typeface="Times New Roman"/>
              </a:rPr>
              <a:t>of</a:t>
            </a:r>
            <a:r>
              <a:rPr dirty="0" sz="1300" spc="3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ultimate</a:t>
            </a:r>
            <a:r>
              <a:rPr dirty="0" sz="1300" spc="4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bearing</a:t>
            </a:r>
            <a:r>
              <a:rPr dirty="0" sz="1300" spc="40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capacity.</a:t>
            </a:r>
            <a:endParaRPr sz="1300">
              <a:latin typeface="Times New Roman"/>
              <a:cs typeface="Times New Roman"/>
            </a:endParaRPr>
          </a:p>
          <a:p>
            <a:pPr marL="6350" marR="586740">
              <a:lnSpc>
                <a:spcPct val="121500"/>
              </a:lnSpc>
            </a:pPr>
            <a:r>
              <a:rPr dirty="0" sz="1300">
                <a:latin typeface="Times New Roman"/>
                <a:cs typeface="Times New Roman"/>
              </a:rPr>
              <a:t>For</a:t>
            </a:r>
            <a:r>
              <a:rPr dirty="0" sz="1300" spc="2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the</a:t>
            </a:r>
            <a:r>
              <a:rPr dirty="0" sz="1300" spc="3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working</a:t>
            </a:r>
            <a:r>
              <a:rPr dirty="0" sz="1300" spc="2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load</a:t>
            </a:r>
            <a:r>
              <a:rPr dirty="0" sz="1300" spc="3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tested</a:t>
            </a:r>
            <a:r>
              <a:rPr dirty="0" sz="1300" spc="3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piles</a:t>
            </a:r>
            <a:r>
              <a:rPr dirty="0" sz="1300" spc="2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at</a:t>
            </a:r>
            <a:r>
              <a:rPr dirty="0" sz="1300" spc="3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construction</a:t>
            </a:r>
            <a:r>
              <a:rPr dirty="0" sz="1300" spc="3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site</a:t>
            </a:r>
            <a:r>
              <a:rPr dirty="0" sz="1300" spc="2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B,</a:t>
            </a:r>
            <a:r>
              <a:rPr dirty="0" sz="1300" spc="30">
                <a:latin typeface="Times New Roman"/>
                <a:cs typeface="Times New Roman"/>
              </a:rPr>
              <a:t> </a:t>
            </a:r>
            <a:r>
              <a:rPr dirty="0" sz="1300" spc="-25">
                <a:latin typeface="Times New Roman"/>
                <a:cs typeface="Times New Roman"/>
              </a:rPr>
              <a:t>the </a:t>
            </a:r>
            <a:r>
              <a:rPr dirty="0" sz="1300">
                <a:latin typeface="Times New Roman"/>
                <a:cs typeface="Times New Roman"/>
              </a:rPr>
              <a:t>interpretation</a:t>
            </a:r>
            <a:r>
              <a:rPr dirty="0" sz="1300" spc="5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methods</a:t>
            </a:r>
            <a:r>
              <a:rPr dirty="0" sz="1300" spc="5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only</a:t>
            </a:r>
            <a:r>
              <a:rPr dirty="0" sz="1300" spc="4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predicted</a:t>
            </a:r>
            <a:r>
              <a:rPr dirty="0" sz="1300" spc="5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yield</a:t>
            </a:r>
            <a:r>
              <a:rPr dirty="0" sz="1300" spc="55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capacities</a:t>
            </a:r>
            <a:endParaRPr sz="1300">
              <a:latin typeface="Times New Roman"/>
              <a:cs typeface="Times New Roman"/>
            </a:endParaRPr>
          </a:p>
          <a:p>
            <a:pPr marL="6350">
              <a:lnSpc>
                <a:spcPct val="100000"/>
              </a:lnSpc>
              <a:spcBef>
                <a:spcPts val="335"/>
              </a:spcBef>
            </a:pPr>
            <a:r>
              <a:rPr dirty="0" sz="1300">
                <a:latin typeface="Times New Roman"/>
                <a:cs typeface="Times New Roman"/>
              </a:rPr>
              <a:t>that</a:t>
            </a:r>
            <a:r>
              <a:rPr dirty="0" sz="1300" spc="2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were</a:t>
            </a:r>
            <a:r>
              <a:rPr dirty="0" sz="1300" spc="2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about</a:t>
            </a:r>
            <a:r>
              <a:rPr dirty="0" sz="1300" spc="2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1/2</a:t>
            </a:r>
            <a:r>
              <a:rPr dirty="0" sz="1300" spc="2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to</a:t>
            </a:r>
            <a:r>
              <a:rPr dirty="0" sz="1300" spc="2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1/3</a:t>
            </a:r>
            <a:r>
              <a:rPr dirty="0" sz="1300" spc="2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of</a:t>
            </a:r>
            <a:r>
              <a:rPr dirty="0" sz="1300" spc="2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the</a:t>
            </a:r>
            <a:r>
              <a:rPr dirty="0" sz="1300" spc="2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ultimate</a:t>
            </a:r>
            <a:r>
              <a:rPr dirty="0" sz="1300" spc="35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capacities.</a:t>
            </a:r>
            <a:endParaRPr sz="1300">
              <a:latin typeface="Times New Roman"/>
              <a:cs typeface="Times New Roman"/>
            </a:endParaRPr>
          </a:p>
          <a:p>
            <a:pPr marL="6350" marR="528320">
              <a:lnSpc>
                <a:spcPct val="121500"/>
              </a:lnSpc>
            </a:pPr>
            <a:r>
              <a:rPr dirty="0" sz="1300">
                <a:latin typeface="Times New Roman"/>
                <a:cs typeface="Times New Roman"/>
              </a:rPr>
              <a:t>In</a:t>
            </a:r>
            <a:r>
              <a:rPr dirty="0" sz="1300" spc="2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general,</a:t>
            </a:r>
            <a:r>
              <a:rPr dirty="0" sz="1300" spc="4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despite</a:t>
            </a:r>
            <a:r>
              <a:rPr dirty="0" sz="1300" spc="3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the</a:t>
            </a:r>
            <a:r>
              <a:rPr dirty="0" sz="1300" spc="3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different</a:t>
            </a:r>
            <a:r>
              <a:rPr dirty="0" sz="1300" spc="3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approaches</a:t>
            </a:r>
            <a:r>
              <a:rPr dirty="0" sz="1300" spc="4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used,</a:t>
            </a:r>
            <a:r>
              <a:rPr dirty="0" sz="1300" spc="2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the</a:t>
            </a:r>
            <a:r>
              <a:rPr dirty="0" sz="1300" spc="35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results </a:t>
            </a:r>
            <a:r>
              <a:rPr dirty="0" sz="1300">
                <a:latin typeface="Times New Roman"/>
                <a:cs typeface="Times New Roman"/>
              </a:rPr>
              <a:t>were</a:t>
            </a:r>
            <a:r>
              <a:rPr dirty="0" sz="1300" spc="3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found</a:t>
            </a:r>
            <a:r>
              <a:rPr dirty="0" sz="1300" spc="2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to</a:t>
            </a:r>
            <a:r>
              <a:rPr dirty="0" sz="1300" spc="2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be</a:t>
            </a:r>
            <a:r>
              <a:rPr dirty="0" sz="1300" spc="30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rational,</a:t>
            </a:r>
            <a:r>
              <a:rPr dirty="0" sz="1300" spc="3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and</a:t>
            </a:r>
            <a:r>
              <a:rPr dirty="0" sz="1300" spc="3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consistent</a:t>
            </a:r>
            <a:r>
              <a:rPr dirty="0" sz="1300" spc="30">
                <a:latin typeface="Times New Roman"/>
                <a:cs typeface="Times New Roman"/>
              </a:rPr>
              <a:t> </a:t>
            </a:r>
            <a:r>
              <a:rPr dirty="0" sz="1300" spc="-20">
                <a:latin typeface="Times New Roman"/>
                <a:cs typeface="Times New Roman"/>
              </a:rPr>
              <a:t>with</a:t>
            </a:r>
            <a:endParaRPr sz="1300">
              <a:latin typeface="Times New Roman"/>
              <a:cs typeface="Times New Roman"/>
            </a:endParaRPr>
          </a:p>
          <a:p>
            <a:pPr marL="6350">
              <a:lnSpc>
                <a:spcPct val="100000"/>
              </a:lnSpc>
              <a:spcBef>
                <a:spcPts val="335"/>
              </a:spcBef>
            </a:pPr>
            <a:r>
              <a:rPr dirty="0" sz="1300">
                <a:latin typeface="Times New Roman"/>
                <a:cs typeface="Times New Roman"/>
              </a:rPr>
              <a:t>Kazakhstan</a:t>
            </a:r>
            <a:r>
              <a:rPr dirty="0" sz="1300" spc="55">
                <a:latin typeface="Times New Roman"/>
                <a:cs typeface="Times New Roman"/>
              </a:rPr>
              <a:t> </a:t>
            </a:r>
            <a:r>
              <a:rPr dirty="0" sz="1300">
                <a:latin typeface="Times New Roman"/>
                <a:cs typeface="Times New Roman"/>
              </a:rPr>
              <a:t>construction</a:t>
            </a:r>
            <a:r>
              <a:rPr dirty="0" sz="1300" spc="50">
                <a:latin typeface="Times New Roman"/>
                <a:cs typeface="Times New Roman"/>
              </a:rPr>
              <a:t> </a:t>
            </a:r>
            <a:r>
              <a:rPr dirty="0" sz="1300" spc="-10">
                <a:latin typeface="Times New Roman"/>
                <a:cs typeface="Times New Roman"/>
              </a:rPr>
              <a:t>requirements.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4864925" y="14003548"/>
            <a:ext cx="9276715" cy="33655"/>
          </a:xfrm>
          <a:custGeom>
            <a:avLst/>
            <a:gdLst/>
            <a:ahLst/>
            <a:cxnLst/>
            <a:rect l="l" t="t" r="r" b="b"/>
            <a:pathLst>
              <a:path w="9276715" h="33655">
                <a:moveTo>
                  <a:pt x="0" y="33440"/>
                </a:moveTo>
                <a:lnTo>
                  <a:pt x="9276397" y="33440"/>
                </a:lnTo>
                <a:lnTo>
                  <a:pt x="9276397" y="0"/>
                </a:lnTo>
                <a:lnTo>
                  <a:pt x="0" y="0"/>
                </a:lnTo>
                <a:lnTo>
                  <a:pt x="0" y="3344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4864925" y="13626338"/>
            <a:ext cx="9276715" cy="377825"/>
          </a:xfrm>
          <a:prstGeom prst="rect">
            <a:avLst/>
          </a:prstGeom>
          <a:solidFill>
            <a:srgbClr val="625B92"/>
          </a:solidFill>
        </p:spPr>
        <p:txBody>
          <a:bodyPr wrap="square" lIns="0" tIns="31115" rIns="0" bIns="0" rtlCol="0" vert="horz">
            <a:spAutoFit/>
          </a:bodyPr>
          <a:lstStyle/>
          <a:p>
            <a:pPr algn="ctr" marR="59055">
              <a:lnSpc>
                <a:spcPct val="100000"/>
              </a:lnSpc>
              <a:spcBef>
                <a:spcPts val="245"/>
              </a:spcBef>
            </a:pPr>
            <a:r>
              <a:rPr dirty="0" sz="1750" spc="-10" b="1">
                <a:solidFill>
                  <a:srgbClr val="FFFFFF"/>
                </a:solidFill>
                <a:latin typeface="Times New Roman"/>
                <a:cs typeface="Times New Roman"/>
              </a:rPr>
              <a:t>CONCLUSIONS</a:t>
            </a:r>
            <a:endParaRPr sz="1750">
              <a:latin typeface="Times New Roman"/>
              <a:cs typeface="Times New Roman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4797710" y="14057052"/>
            <a:ext cx="4734560" cy="4932045"/>
            <a:chOff x="4797710" y="14057052"/>
            <a:chExt cx="4734560" cy="4932045"/>
          </a:xfrm>
        </p:grpSpPr>
        <p:pic>
          <p:nvPicPr>
            <p:cNvPr id="25" name="object 2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64591" y="14090493"/>
              <a:ext cx="4641542" cy="4898031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97710" y="14057052"/>
              <a:ext cx="4734167" cy="4865254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4831485" y="14057386"/>
              <a:ext cx="4641215" cy="4897755"/>
            </a:xfrm>
            <a:custGeom>
              <a:avLst/>
              <a:gdLst/>
              <a:ahLst/>
              <a:cxnLst/>
              <a:rect l="l" t="t" r="r" b="b"/>
              <a:pathLst>
                <a:path w="4641215" h="4897755">
                  <a:moveTo>
                    <a:pt x="4640874" y="0"/>
                  </a:moveTo>
                  <a:lnTo>
                    <a:pt x="0" y="0"/>
                  </a:lnTo>
                  <a:lnTo>
                    <a:pt x="0" y="4897362"/>
                  </a:lnTo>
                  <a:lnTo>
                    <a:pt x="4640874" y="4897362"/>
                  </a:lnTo>
                  <a:lnTo>
                    <a:pt x="46408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4858822" y="14036217"/>
            <a:ext cx="4489450" cy="1915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10700"/>
              </a:lnSpc>
              <a:spcBef>
                <a:spcPts val="100"/>
              </a:spcBef>
            </a:pP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interaction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precast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concrete joint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piles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with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square </a:t>
            </a:r>
            <a:r>
              <a:rPr dirty="0" sz="1400">
                <a:latin typeface="Times New Roman"/>
                <a:cs typeface="Times New Roman"/>
              </a:rPr>
              <a:t>section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400*400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mm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with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length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27.5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with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the </a:t>
            </a:r>
            <a:r>
              <a:rPr dirty="0" sz="1400">
                <a:latin typeface="Times New Roman"/>
                <a:cs typeface="Times New Roman"/>
              </a:rPr>
              <a:t>surrounding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soil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ground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during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construction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port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for </a:t>
            </a:r>
            <a:r>
              <a:rPr dirty="0" sz="1400">
                <a:latin typeface="Times New Roman"/>
                <a:cs typeface="Times New Roman"/>
              </a:rPr>
              <a:t>offloading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bulky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goods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were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considered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this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thesis.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When </a:t>
            </a:r>
            <a:r>
              <a:rPr dirty="0" sz="1400">
                <a:latin typeface="Times New Roman"/>
                <a:cs typeface="Times New Roman"/>
              </a:rPr>
              <a:t>assessing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reliability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pile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foundation,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one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the </a:t>
            </a:r>
            <a:r>
              <a:rPr dirty="0" sz="1400">
                <a:latin typeface="Times New Roman"/>
                <a:cs typeface="Times New Roman"/>
              </a:rPr>
              <a:t>determining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ones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is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question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bearing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capacity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the </a:t>
            </a:r>
            <a:r>
              <a:rPr dirty="0" sz="1400">
                <a:latin typeface="Times New Roman"/>
                <a:cs typeface="Times New Roman"/>
              </a:rPr>
              <a:t>pile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by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soil.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greatest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attention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is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paid to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10">
                <a:latin typeface="Times New Roman"/>
                <a:cs typeface="Times New Roman"/>
              </a:rPr>
              <a:t>bearing </a:t>
            </a:r>
            <a:r>
              <a:rPr dirty="0" sz="1400">
                <a:latin typeface="Times New Roman"/>
                <a:cs typeface="Times New Roman"/>
              </a:rPr>
              <a:t>capacity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piles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by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static and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dynamic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load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classical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and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4859355" y="15948885"/>
            <a:ext cx="42017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Times New Roman"/>
                <a:cs typeface="Times New Roman"/>
              </a:rPr>
              <a:t>numerical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normative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methods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for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identification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this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4859890" y="16399292"/>
            <a:ext cx="4396105" cy="2388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2225" indent="-635">
              <a:lnSpc>
                <a:spcPct val="110700"/>
              </a:lnSpc>
              <a:spcBef>
                <a:spcPts val="100"/>
              </a:spcBef>
            </a:pPr>
            <a:r>
              <a:rPr dirty="0" sz="1400">
                <a:latin typeface="Times New Roman"/>
                <a:cs typeface="Times New Roman"/>
              </a:rPr>
              <a:t>concrete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joint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piles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interpretation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methods,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8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APILE </a:t>
            </a:r>
            <a:r>
              <a:rPr dirty="0" sz="1400">
                <a:latin typeface="Times New Roman"/>
                <a:cs typeface="Times New Roman"/>
              </a:rPr>
              <a:t>software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SNiP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formula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presents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particular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interest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practicing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engineers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scientists.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use of</a:t>
            </a:r>
            <a:r>
              <a:rPr dirty="0" sz="1400" spc="-10">
                <a:latin typeface="Times New Roman"/>
                <a:cs typeface="Times New Roman"/>
              </a:rPr>
              <a:t> precast </a:t>
            </a:r>
            <a:r>
              <a:rPr dirty="0" sz="1400">
                <a:latin typeface="Times New Roman"/>
                <a:cs typeface="Times New Roman"/>
              </a:rPr>
              <a:t>concrete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joint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piles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during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construction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cargo </a:t>
            </a:r>
            <a:r>
              <a:rPr dirty="0" sz="1400">
                <a:latin typeface="Times New Roman"/>
                <a:cs typeface="Times New Roman"/>
              </a:rPr>
              <a:t>offloading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facility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Western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Kazakhstan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Prorva</a:t>
            </a:r>
            <a:endParaRPr sz="1400">
              <a:latin typeface="Times New Roman"/>
              <a:cs typeface="Times New Roman"/>
            </a:endParaRPr>
          </a:p>
          <a:p>
            <a:pPr marL="13335" marR="5080">
              <a:lnSpc>
                <a:spcPct val="110800"/>
              </a:lnSpc>
            </a:pPr>
            <a:r>
              <a:rPr dirty="0" sz="1400">
                <a:latin typeface="Times New Roman"/>
                <a:cs typeface="Times New Roman"/>
              </a:rPr>
              <a:t>field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present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particular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interest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designers.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The </a:t>
            </a:r>
            <a:r>
              <a:rPr dirty="0" sz="1400">
                <a:latin typeface="Times New Roman"/>
                <a:cs typeface="Times New Roman"/>
              </a:rPr>
              <a:t>identification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effective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method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for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calculating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the </a:t>
            </a:r>
            <a:r>
              <a:rPr dirty="0" sz="1400">
                <a:latin typeface="Times New Roman"/>
                <a:cs typeface="Times New Roman"/>
              </a:rPr>
              <a:t>bearing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capacity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precast concrete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joint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piles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with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length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27.5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is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determined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first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experience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using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these </a:t>
            </a:r>
            <a:r>
              <a:rPr dirty="0" sz="1400">
                <a:latin typeface="Times New Roman"/>
                <a:cs typeface="Times New Roman"/>
              </a:rPr>
              <a:t>piles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construction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site in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Kazakhstan.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1" name="object 31" descr=""/>
          <p:cNvSpPr/>
          <p:nvPr/>
        </p:nvSpPr>
        <p:spPr>
          <a:xfrm>
            <a:off x="4864913" y="3000958"/>
            <a:ext cx="4582160" cy="33655"/>
          </a:xfrm>
          <a:custGeom>
            <a:avLst/>
            <a:gdLst/>
            <a:ahLst/>
            <a:cxnLst/>
            <a:rect l="l" t="t" r="r" b="b"/>
            <a:pathLst>
              <a:path w="4582159" h="33655">
                <a:moveTo>
                  <a:pt x="4581690" y="0"/>
                </a:moveTo>
                <a:lnTo>
                  <a:pt x="0" y="0"/>
                </a:lnTo>
                <a:lnTo>
                  <a:pt x="0" y="31102"/>
                </a:lnTo>
                <a:lnTo>
                  <a:pt x="0" y="33439"/>
                </a:lnTo>
                <a:lnTo>
                  <a:pt x="4581690" y="33439"/>
                </a:lnTo>
                <a:lnTo>
                  <a:pt x="4581690" y="31102"/>
                </a:lnTo>
                <a:lnTo>
                  <a:pt x="458169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 txBox="1"/>
          <p:nvPr/>
        </p:nvSpPr>
        <p:spPr>
          <a:xfrm>
            <a:off x="4864925" y="2540475"/>
            <a:ext cx="4542790" cy="461009"/>
          </a:xfrm>
          <a:prstGeom prst="rect">
            <a:avLst/>
          </a:prstGeom>
          <a:solidFill>
            <a:srgbClr val="625B92"/>
          </a:solidFill>
        </p:spPr>
        <p:txBody>
          <a:bodyPr wrap="square" lIns="0" tIns="72390" rIns="0" bIns="0" rtlCol="0" vert="horz">
            <a:spAutoFit/>
          </a:bodyPr>
          <a:lstStyle/>
          <a:p>
            <a:pPr marL="293370">
              <a:lnSpc>
                <a:spcPct val="100000"/>
              </a:lnSpc>
              <a:spcBef>
                <a:spcPts val="570"/>
              </a:spcBef>
            </a:pPr>
            <a:r>
              <a:rPr dirty="0" sz="1750" b="1">
                <a:solidFill>
                  <a:srgbClr val="FFFFFF"/>
                </a:solidFill>
                <a:latin typeface="Times New Roman"/>
                <a:cs typeface="Times New Roman"/>
              </a:rPr>
              <a:t>Installation</a:t>
            </a:r>
            <a:r>
              <a:rPr dirty="0" sz="1750" spc="-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750" b="1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750" spc="-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750" b="1">
                <a:solidFill>
                  <a:srgbClr val="FFFFFF"/>
                </a:solidFill>
                <a:latin typeface="Times New Roman"/>
                <a:cs typeface="Times New Roman"/>
              </a:rPr>
              <a:t>precast</a:t>
            </a:r>
            <a:r>
              <a:rPr dirty="0" sz="175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750" b="1">
                <a:solidFill>
                  <a:srgbClr val="FFFFFF"/>
                </a:solidFill>
                <a:latin typeface="Times New Roman"/>
                <a:cs typeface="Times New Roman"/>
              </a:rPr>
              <a:t>concrete</a:t>
            </a:r>
            <a:r>
              <a:rPr dirty="0" sz="1750" spc="-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750" b="1">
                <a:solidFill>
                  <a:srgbClr val="FFFFFF"/>
                </a:solidFill>
                <a:latin typeface="Times New Roman"/>
                <a:cs typeface="Times New Roman"/>
              </a:rPr>
              <a:t>joint</a:t>
            </a:r>
            <a:r>
              <a:rPr dirty="0" sz="175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750" spc="-10" b="1">
                <a:solidFill>
                  <a:srgbClr val="FFFFFF"/>
                </a:solidFill>
                <a:latin typeface="Times New Roman"/>
                <a:cs typeface="Times New Roman"/>
              </a:rPr>
              <a:t>piles</a:t>
            </a:r>
            <a:endParaRPr sz="1750">
              <a:latin typeface="Times New Roman"/>
              <a:cs typeface="Times New Roman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4792025" y="3031716"/>
            <a:ext cx="4649470" cy="4932045"/>
            <a:chOff x="4792025" y="3031716"/>
            <a:chExt cx="4649470" cy="4932045"/>
          </a:xfrm>
        </p:grpSpPr>
        <p:pic>
          <p:nvPicPr>
            <p:cNvPr id="34" name="object 3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58905" y="3065157"/>
              <a:ext cx="4582352" cy="4898366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92025" y="3031716"/>
              <a:ext cx="4103485" cy="4829478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4825799" y="3032050"/>
              <a:ext cx="4582160" cy="4897755"/>
            </a:xfrm>
            <a:custGeom>
              <a:avLst/>
              <a:gdLst/>
              <a:ahLst/>
              <a:cxnLst/>
              <a:rect l="l" t="t" r="r" b="b"/>
              <a:pathLst>
                <a:path w="4582159" h="4897755">
                  <a:moveTo>
                    <a:pt x="4581683" y="0"/>
                  </a:moveTo>
                  <a:lnTo>
                    <a:pt x="0" y="0"/>
                  </a:lnTo>
                  <a:lnTo>
                    <a:pt x="0" y="4897697"/>
                  </a:lnTo>
                  <a:lnTo>
                    <a:pt x="4581683" y="4897697"/>
                  </a:lnTo>
                  <a:lnTo>
                    <a:pt x="45816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 descr=""/>
          <p:cNvSpPr txBox="1"/>
          <p:nvPr/>
        </p:nvSpPr>
        <p:spPr>
          <a:xfrm>
            <a:off x="4907819" y="2999832"/>
            <a:ext cx="3902710" cy="22523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R="237490" indent="-635">
              <a:lnSpc>
                <a:spcPct val="115999"/>
              </a:lnSpc>
              <a:spcBef>
                <a:spcPts val="95"/>
              </a:spcBef>
            </a:pP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leader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boreholes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were made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before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installation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piles.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leader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well is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 well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created for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the </a:t>
            </a:r>
            <a:r>
              <a:rPr dirty="0" sz="1400">
                <a:latin typeface="Times New Roman"/>
                <a:cs typeface="Times New Roman"/>
              </a:rPr>
              <a:t>subsequent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immersion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precast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concrete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pile.</a:t>
            </a:r>
            <a:endParaRPr sz="1400">
              <a:latin typeface="Times New Roman"/>
              <a:cs typeface="Times New Roman"/>
            </a:endParaRPr>
          </a:p>
          <a:p>
            <a:pPr marL="635" marR="271780" indent="-635">
              <a:lnSpc>
                <a:spcPct val="115999"/>
              </a:lnSpc>
            </a:pPr>
            <a:r>
              <a:rPr dirty="0" sz="1400">
                <a:latin typeface="Times New Roman"/>
                <a:cs typeface="Times New Roman"/>
              </a:rPr>
              <a:t>Leader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wells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are guide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holes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 the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ground,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greatly </a:t>
            </a:r>
            <a:r>
              <a:rPr dirty="0" sz="1400">
                <a:latin typeface="Times New Roman"/>
                <a:cs typeface="Times New Roman"/>
              </a:rPr>
              <a:t>facilitating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process of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sinking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piles.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The </a:t>
            </a:r>
            <a:r>
              <a:rPr dirty="0" sz="1400">
                <a:latin typeface="Times New Roman"/>
                <a:cs typeface="Times New Roman"/>
              </a:rPr>
              <a:t>leader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drilling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allows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piles to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sink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 </a:t>
            </a:r>
            <a:r>
              <a:rPr dirty="0" sz="1400" spc="-10">
                <a:latin typeface="Times New Roman"/>
                <a:cs typeface="Times New Roman"/>
              </a:rPr>
              <a:t>vertical </a:t>
            </a:r>
            <a:r>
              <a:rPr dirty="0" sz="1400">
                <a:latin typeface="Times New Roman"/>
                <a:cs typeface="Times New Roman"/>
              </a:rPr>
              <a:t>direction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certain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depth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reduce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noises </a:t>
            </a:r>
            <a:r>
              <a:rPr dirty="0" sz="1400">
                <a:latin typeface="Times New Roman"/>
                <a:cs typeface="Times New Roman"/>
              </a:rPr>
              <a:t>occurred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during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pile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driving.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boreholes</a:t>
            </a:r>
            <a:endParaRPr sz="1400">
              <a:latin typeface="Times New Roman"/>
              <a:cs typeface="Times New Roman"/>
            </a:endParaRPr>
          </a:p>
          <a:p>
            <a:pPr marL="635">
              <a:lnSpc>
                <a:spcPct val="100000"/>
              </a:lnSpc>
              <a:spcBef>
                <a:spcPts val="270"/>
              </a:spcBef>
            </a:pPr>
            <a:r>
              <a:rPr dirty="0" sz="1400">
                <a:latin typeface="Times New Roman"/>
                <a:cs typeface="Times New Roman"/>
              </a:rPr>
              <a:t>were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made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with preaugering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 </a:t>
            </a:r>
            <a:r>
              <a:rPr dirty="0" sz="1400" spc="-10">
                <a:latin typeface="Times New Roman"/>
                <a:cs typeface="Times New Roman"/>
              </a:rPr>
              <a:t>pre-</a:t>
            </a:r>
            <a:r>
              <a:rPr dirty="0" sz="1400">
                <a:latin typeface="Times New Roman"/>
                <a:cs typeface="Times New Roman"/>
              </a:rPr>
              <a:t>drilling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methods.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4908175" y="5473952"/>
            <a:ext cx="3650615" cy="2252345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635">
              <a:lnSpc>
                <a:spcPct val="100000"/>
              </a:lnSpc>
              <a:spcBef>
                <a:spcPts val="365"/>
              </a:spcBef>
            </a:pP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10">
                <a:latin typeface="Times New Roman"/>
                <a:cs typeface="Times New Roman"/>
              </a:rPr>
              <a:t>pre-</a:t>
            </a:r>
            <a:r>
              <a:rPr dirty="0" sz="1400">
                <a:latin typeface="Times New Roman"/>
                <a:cs typeface="Times New Roman"/>
              </a:rPr>
              <a:t>augering was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executed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by</a:t>
            </a:r>
            <a:endParaRPr sz="1400">
              <a:latin typeface="Times New Roman"/>
              <a:cs typeface="Times New Roman"/>
            </a:endParaRPr>
          </a:p>
          <a:p>
            <a:pPr marR="5080" indent="635">
              <a:lnSpc>
                <a:spcPct val="115999"/>
              </a:lnSpc>
            </a:pPr>
            <a:r>
              <a:rPr dirty="0" sz="1400">
                <a:latin typeface="Times New Roman"/>
                <a:cs typeface="Times New Roman"/>
              </a:rPr>
              <a:t>clockwise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rotating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auger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insertion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up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designated </a:t>
            </a:r>
            <a:r>
              <a:rPr dirty="0" sz="1400">
                <a:latin typeface="Times New Roman"/>
                <a:cs typeface="Times New Roman"/>
              </a:rPr>
              <a:t>depth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by removing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rotating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auger </a:t>
            </a:r>
            <a:r>
              <a:rPr dirty="0" sz="1400" spc="-25">
                <a:latin typeface="Times New Roman"/>
                <a:cs typeface="Times New Roman"/>
              </a:rPr>
              <a:t>in </a:t>
            </a:r>
            <a:r>
              <a:rPr dirty="0" sz="1400">
                <a:latin typeface="Times New Roman"/>
                <a:cs typeface="Times New Roman"/>
              </a:rPr>
              <a:t>counterclockwise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direction.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With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this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method,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a </a:t>
            </a:r>
            <a:r>
              <a:rPr dirty="0" sz="1400">
                <a:latin typeface="Times New Roman"/>
                <a:cs typeface="Times New Roman"/>
              </a:rPr>
              <a:t>few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amount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soil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was removed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from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borehole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by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fully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hydraulic, </a:t>
            </a:r>
            <a:r>
              <a:rPr dirty="0" sz="1400" spc="-10">
                <a:latin typeface="Times New Roman"/>
                <a:cs typeface="Times New Roman"/>
              </a:rPr>
              <a:t>self-</a:t>
            </a:r>
            <a:r>
              <a:rPr dirty="0" sz="1400">
                <a:latin typeface="Times New Roman"/>
                <a:cs typeface="Times New Roman"/>
              </a:rPr>
              <a:t>erecting drilling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rig </a:t>
            </a:r>
            <a:r>
              <a:rPr dirty="0" sz="1400" spc="-10">
                <a:latin typeface="Times New Roman"/>
                <a:cs typeface="Times New Roman"/>
              </a:rPr>
              <a:t>Soilmec CM-</a:t>
            </a:r>
            <a:r>
              <a:rPr dirty="0" sz="1400">
                <a:latin typeface="Times New Roman"/>
                <a:cs typeface="Times New Roman"/>
              </a:rPr>
              <a:t>70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(see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Figure 3a).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 the </a:t>
            </a:r>
            <a:r>
              <a:rPr dirty="0" sz="1400" spc="-10">
                <a:latin typeface="Times New Roman"/>
                <a:cs typeface="Times New Roman"/>
              </a:rPr>
              <a:t>pre-</a:t>
            </a:r>
            <a:r>
              <a:rPr dirty="0" sz="1400">
                <a:latin typeface="Times New Roman"/>
                <a:cs typeface="Times New Roman"/>
              </a:rPr>
              <a:t>drilling </a:t>
            </a:r>
            <a:r>
              <a:rPr dirty="0" sz="1400" spc="-10">
                <a:latin typeface="Times New Roman"/>
                <a:cs typeface="Times New Roman"/>
              </a:rPr>
              <a:t>method </a:t>
            </a:r>
            <a:r>
              <a:rPr dirty="0" sz="1400">
                <a:latin typeface="Times New Roman"/>
                <a:cs typeface="Times New Roman"/>
              </a:rPr>
              <a:t>removing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was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performed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without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rotation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by </a:t>
            </a:r>
            <a:r>
              <a:rPr dirty="0" sz="1400">
                <a:latin typeface="Times New Roman"/>
                <a:cs typeface="Times New Roman"/>
              </a:rPr>
              <a:t>Rotary Drilling Rig </a:t>
            </a:r>
            <a:r>
              <a:rPr dirty="0" sz="1400" spc="-10">
                <a:latin typeface="Times New Roman"/>
                <a:cs typeface="Times New Roman"/>
              </a:rPr>
              <a:t>Bauer-</a:t>
            </a:r>
            <a:r>
              <a:rPr dirty="0" sz="1400" spc="-25">
                <a:latin typeface="Times New Roman"/>
                <a:cs typeface="Times New Roman"/>
              </a:rPr>
              <a:t>28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9" name="object 39" descr=""/>
          <p:cNvSpPr/>
          <p:nvPr/>
        </p:nvSpPr>
        <p:spPr>
          <a:xfrm>
            <a:off x="4859240" y="8503587"/>
            <a:ext cx="9282430" cy="33655"/>
          </a:xfrm>
          <a:custGeom>
            <a:avLst/>
            <a:gdLst/>
            <a:ahLst/>
            <a:cxnLst/>
            <a:rect l="l" t="t" r="r" b="b"/>
            <a:pathLst>
              <a:path w="9282430" h="33654">
                <a:moveTo>
                  <a:pt x="0" y="33440"/>
                </a:moveTo>
                <a:lnTo>
                  <a:pt x="9282082" y="33440"/>
                </a:lnTo>
                <a:lnTo>
                  <a:pt x="9282082" y="0"/>
                </a:lnTo>
                <a:lnTo>
                  <a:pt x="0" y="0"/>
                </a:lnTo>
                <a:lnTo>
                  <a:pt x="0" y="3344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 txBox="1"/>
          <p:nvPr/>
        </p:nvSpPr>
        <p:spPr>
          <a:xfrm>
            <a:off x="4825800" y="8126044"/>
            <a:ext cx="9316085" cy="377825"/>
          </a:xfrm>
          <a:prstGeom prst="rect">
            <a:avLst/>
          </a:prstGeom>
          <a:solidFill>
            <a:srgbClr val="625B92"/>
          </a:solidFill>
        </p:spPr>
        <p:txBody>
          <a:bodyPr wrap="square" lIns="0" tIns="31115" rIns="0" bIns="0" rtlCol="0" vert="horz">
            <a:spAutoFit/>
          </a:bodyPr>
          <a:lstStyle/>
          <a:p>
            <a:pPr algn="ctr" marR="25400">
              <a:lnSpc>
                <a:spcPct val="100000"/>
              </a:lnSpc>
              <a:spcBef>
                <a:spcPts val="245"/>
              </a:spcBef>
            </a:pPr>
            <a:r>
              <a:rPr dirty="0" sz="1750">
                <a:solidFill>
                  <a:srgbClr val="FFFFFF"/>
                </a:solidFill>
                <a:latin typeface="Times New Roman"/>
                <a:cs typeface="Times New Roman"/>
              </a:rPr>
              <a:t>Comparison</a:t>
            </a:r>
            <a:r>
              <a:rPr dirty="0" sz="175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75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FFFFFF"/>
                </a:solidFill>
                <a:latin typeface="Times New Roman"/>
                <a:cs typeface="Times New Roman"/>
              </a:rPr>
              <a:t>pile</a:t>
            </a:r>
            <a:r>
              <a:rPr dirty="0" sz="175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FFFFFF"/>
                </a:solidFill>
                <a:latin typeface="Times New Roman"/>
                <a:cs typeface="Times New Roman"/>
              </a:rPr>
              <a:t>capacities</a:t>
            </a:r>
            <a:r>
              <a:rPr dirty="0" sz="175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dirty="0" sz="175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FFFFFF"/>
                </a:solidFill>
                <a:latin typeface="Times New Roman"/>
                <a:cs typeface="Times New Roman"/>
              </a:rPr>
              <a:t>construction</a:t>
            </a:r>
            <a:r>
              <a:rPr dirty="0" sz="175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FFFFFF"/>
                </a:solidFill>
                <a:latin typeface="Times New Roman"/>
                <a:cs typeface="Times New Roman"/>
              </a:rPr>
              <a:t>sites</a:t>
            </a:r>
            <a:r>
              <a:rPr dirty="0" sz="175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75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75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175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750" spc="-5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endParaRPr sz="1750">
              <a:latin typeface="Times New Roman"/>
              <a:cs typeface="Times New Roman"/>
            </a:endParaRPr>
          </a:p>
        </p:txBody>
      </p:sp>
      <p:grpSp>
        <p:nvGrpSpPr>
          <p:cNvPr id="41" name="object 41" descr=""/>
          <p:cNvGrpSpPr/>
          <p:nvPr/>
        </p:nvGrpSpPr>
        <p:grpSpPr>
          <a:xfrm>
            <a:off x="9427214" y="14060730"/>
            <a:ext cx="4793615" cy="4928235"/>
            <a:chOff x="9427214" y="14060730"/>
            <a:chExt cx="4793615" cy="4928235"/>
          </a:xfrm>
        </p:grpSpPr>
        <p:pic>
          <p:nvPicPr>
            <p:cNvPr id="42" name="object 4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494095" y="14094171"/>
              <a:ext cx="4652912" cy="4894352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427214" y="14060730"/>
              <a:ext cx="4793362" cy="4878630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9460989" y="14061064"/>
              <a:ext cx="4652645" cy="4893945"/>
            </a:xfrm>
            <a:custGeom>
              <a:avLst/>
              <a:gdLst/>
              <a:ahLst/>
              <a:cxnLst/>
              <a:rect l="l" t="t" r="r" b="b"/>
              <a:pathLst>
                <a:path w="4652644" h="4893944">
                  <a:moveTo>
                    <a:pt x="4652243" y="0"/>
                  </a:moveTo>
                  <a:lnTo>
                    <a:pt x="0" y="0"/>
                  </a:lnTo>
                  <a:lnTo>
                    <a:pt x="0" y="4893684"/>
                  </a:lnTo>
                  <a:lnTo>
                    <a:pt x="4652243" y="4893684"/>
                  </a:lnTo>
                  <a:lnTo>
                    <a:pt x="46522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5" name="object 45" descr=""/>
          <p:cNvGrpSpPr/>
          <p:nvPr/>
        </p:nvGrpSpPr>
        <p:grpSpPr>
          <a:xfrm>
            <a:off x="4825800" y="8556088"/>
            <a:ext cx="9316085" cy="4932680"/>
            <a:chOff x="4825800" y="8556088"/>
            <a:chExt cx="9316085" cy="4932680"/>
          </a:xfrm>
        </p:grpSpPr>
        <p:pic>
          <p:nvPicPr>
            <p:cNvPr id="46" name="object 4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58906" y="8590533"/>
              <a:ext cx="4582352" cy="4898030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4825800" y="8557426"/>
              <a:ext cx="4582160" cy="4897755"/>
            </a:xfrm>
            <a:custGeom>
              <a:avLst/>
              <a:gdLst/>
              <a:ahLst/>
              <a:cxnLst/>
              <a:rect l="l" t="t" r="r" b="b"/>
              <a:pathLst>
                <a:path w="4582159" h="4897755">
                  <a:moveTo>
                    <a:pt x="4581683" y="0"/>
                  </a:moveTo>
                  <a:lnTo>
                    <a:pt x="0" y="0"/>
                  </a:lnTo>
                  <a:lnTo>
                    <a:pt x="0" y="4897362"/>
                  </a:lnTo>
                  <a:lnTo>
                    <a:pt x="4581683" y="4897362"/>
                  </a:lnTo>
                  <a:lnTo>
                    <a:pt x="45816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440591" y="8589194"/>
              <a:ext cx="4701064" cy="4899368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9407484" y="8556088"/>
              <a:ext cx="4700905" cy="4899025"/>
            </a:xfrm>
            <a:custGeom>
              <a:avLst/>
              <a:gdLst/>
              <a:ahLst/>
              <a:cxnLst/>
              <a:rect l="l" t="t" r="r" b="b"/>
              <a:pathLst>
                <a:path w="4700905" h="4899025">
                  <a:moveTo>
                    <a:pt x="4700397" y="0"/>
                  </a:moveTo>
                  <a:lnTo>
                    <a:pt x="0" y="0"/>
                  </a:lnTo>
                  <a:lnTo>
                    <a:pt x="0" y="4898699"/>
                  </a:lnTo>
                  <a:lnTo>
                    <a:pt x="4700397" y="4898699"/>
                  </a:lnTo>
                  <a:lnTo>
                    <a:pt x="47003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385748" y="11887433"/>
              <a:ext cx="4695716" cy="1567355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25805" y="8556088"/>
              <a:ext cx="4592714" cy="3331343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582384" y="8556089"/>
              <a:ext cx="4525498" cy="3232693"/>
            </a:xfrm>
            <a:prstGeom prst="rect">
              <a:avLst/>
            </a:prstGeom>
          </p:spPr>
        </p:pic>
      </p:grpSp>
      <p:sp>
        <p:nvSpPr>
          <p:cNvPr id="53" name="object 53" descr=""/>
          <p:cNvSpPr txBox="1"/>
          <p:nvPr/>
        </p:nvSpPr>
        <p:spPr>
          <a:xfrm>
            <a:off x="9488440" y="14051184"/>
            <a:ext cx="3386454" cy="476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5500"/>
              </a:lnSpc>
              <a:spcBef>
                <a:spcPts val="100"/>
              </a:spcBef>
            </a:pPr>
            <a:r>
              <a:rPr dirty="0" sz="1400">
                <a:latin typeface="Times New Roman"/>
                <a:cs typeface="Times New Roman"/>
              </a:rPr>
              <a:t>Based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results of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this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study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following </a:t>
            </a:r>
            <a:r>
              <a:rPr dirty="0" sz="1400">
                <a:latin typeface="Times New Roman"/>
                <a:cs typeface="Times New Roman"/>
              </a:rPr>
              <a:t>recommendations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are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made.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9488440" y="14501770"/>
            <a:ext cx="4563110" cy="16021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5600"/>
              </a:lnSpc>
              <a:spcBef>
                <a:spcPts val="95"/>
              </a:spcBef>
              <a:tabLst>
                <a:tab pos="338455" algn="l"/>
              </a:tabLst>
            </a:pPr>
            <a:r>
              <a:rPr dirty="0" sz="1400" spc="-25">
                <a:latin typeface="Times New Roman"/>
                <a:cs typeface="Times New Roman"/>
              </a:rPr>
              <a:t>1.</a:t>
            </a:r>
            <a:r>
              <a:rPr dirty="0" sz="1400">
                <a:latin typeface="Times New Roman"/>
                <a:cs typeface="Times New Roman"/>
              </a:rPr>
              <a:t>	According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results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obtained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from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seven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field</a:t>
            </a:r>
            <a:r>
              <a:rPr dirty="0" sz="1400" spc="-10">
                <a:latin typeface="Times New Roman"/>
                <a:cs typeface="Times New Roman"/>
              </a:rPr>
              <a:t> tests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piles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dynamic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static loads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construction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site </a:t>
            </a:r>
            <a:r>
              <a:rPr dirty="0" sz="1400" spc="-25">
                <a:latin typeface="Times New Roman"/>
                <a:cs typeface="Times New Roman"/>
              </a:rPr>
              <a:t>of </a:t>
            </a:r>
            <a:r>
              <a:rPr dirty="0" sz="1400">
                <a:latin typeface="Times New Roman"/>
                <a:cs typeface="Times New Roman"/>
              </a:rPr>
              <a:t>Cargo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offloading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facilities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pilot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site,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it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is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considered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the </a:t>
            </a:r>
            <a:r>
              <a:rPr dirty="0" sz="1400">
                <a:latin typeface="Times New Roman"/>
                <a:cs typeface="Times New Roman"/>
              </a:rPr>
              <a:t>dynamic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tests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PDA</a:t>
            </a:r>
            <a:r>
              <a:rPr dirty="0" sz="1400" spc="-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for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application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identification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of </a:t>
            </a:r>
            <a:r>
              <a:rPr dirty="0" sz="1400">
                <a:latin typeface="Times New Roman"/>
                <a:cs typeface="Times New Roman"/>
              </a:rPr>
              <a:t>bearing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capacity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precast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concrete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joint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pile.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Because </a:t>
            </a:r>
            <a:r>
              <a:rPr dirty="0" sz="1400" spc="-25">
                <a:latin typeface="Times New Roman"/>
                <a:cs typeface="Times New Roman"/>
              </a:rPr>
              <a:t>the </a:t>
            </a:r>
            <a:r>
              <a:rPr dirty="0" sz="1400">
                <a:latin typeface="Times New Roman"/>
                <a:cs typeface="Times New Roman"/>
              </a:rPr>
              <a:t>results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PDA</a:t>
            </a:r>
            <a:r>
              <a:rPr dirty="0" sz="1400" spc="-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show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similarity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with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static loading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test, </a:t>
            </a:r>
            <a:r>
              <a:rPr dirty="0" sz="1400">
                <a:latin typeface="Times New Roman"/>
                <a:cs typeface="Times New Roman"/>
              </a:rPr>
              <a:t>analytical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methods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as</a:t>
            </a:r>
            <a:r>
              <a:rPr dirty="0" sz="1400" spc="-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APILE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analysis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calculation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by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4834133" y="16185230"/>
            <a:ext cx="91020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Times New Roman"/>
                <a:cs typeface="Times New Roman"/>
              </a:rPr>
              <a:t>parameter.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determination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bearing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capacity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precast</a:t>
            </a:r>
            <a:r>
              <a:rPr dirty="0" sz="1400" spc="490">
                <a:latin typeface="Times New Roman"/>
                <a:cs typeface="Times New Roman"/>
              </a:rPr>
              <a:t> </a:t>
            </a:r>
            <a:r>
              <a:rPr dirty="0" baseline="29761" sz="2100">
                <a:latin typeface="Times New Roman"/>
                <a:cs typeface="Times New Roman"/>
              </a:rPr>
              <a:t>equation</a:t>
            </a:r>
            <a:r>
              <a:rPr dirty="0" baseline="29761" sz="2100" spc="-7">
                <a:latin typeface="Times New Roman"/>
                <a:cs typeface="Times New Roman"/>
              </a:rPr>
              <a:t> </a:t>
            </a:r>
            <a:r>
              <a:rPr dirty="0" baseline="29761" sz="2100">
                <a:latin typeface="Times New Roman"/>
                <a:cs typeface="Times New Roman"/>
              </a:rPr>
              <a:t>from</a:t>
            </a:r>
            <a:r>
              <a:rPr dirty="0" baseline="29761" sz="2100" spc="-7">
                <a:latin typeface="Times New Roman"/>
                <a:cs typeface="Times New Roman"/>
              </a:rPr>
              <a:t> </a:t>
            </a:r>
            <a:r>
              <a:rPr dirty="0" baseline="29761" sz="2100">
                <a:latin typeface="Times New Roman"/>
                <a:cs typeface="Times New Roman"/>
              </a:rPr>
              <a:t>Kazakhstani</a:t>
            </a:r>
            <a:r>
              <a:rPr dirty="0" baseline="29761" sz="2100" spc="-7">
                <a:latin typeface="Times New Roman"/>
                <a:cs typeface="Times New Roman"/>
              </a:rPr>
              <a:t> </a:t>
            </a:r>
            <a:r>
              <a:rPr dirty="0" baseline="29761" sz="2100">
                <a:latin typeface="Times New Roman"/>
                <a:cs typeface="Times New Roman"/>
              </a:rPr>
              <a:t>standard.</a:t>
            </a:r>
            <a:r>
              <a:rPr dirty="0" baseline="29761" sz="2100" spc="-7">
                <a:latin typeface="Times New Roman"/>
                <a:cs typeface="Times New Roman"/>
              </a:rPr>
              <a:t> </a:t>
            </a:r>
            <a:r>
              <a:rPr dirty="0" baseline="29761" sz="2100">
                <a:latin typeface="Times New Roman"/>
                <a:cs typeface="Times New Roman"/>
              </a:rPr>
              <a:t>Dynamic</a:t>
            </a:r>
            <a:r>
              <a:rPr dirty="0" baseline="29761" sz="2100" spc="-7">
                <a:latin typeface="Times New Roman"/>
                <a:cs typeface="Times New Roman"/>
              </a:rPr>
              <a:t> </a:t>
            </a:r>
            <a:r>
              <a:rPr dirty="0" baseline="29761" sz="2100">
                <a:latin typeface="Times New Roman"/>
                <a:cs typeface="Times New Roman"/>
              </a:rPr>
              <a:t>test by</a:t>
            </a:r>
            <a:r>
              <a:rPr dirty="0" baseline="29761" sz="2100" spc="-15">
                <a:latin typeface="Times New Roman"/>
                <a:cs typeface="Times New Roman"/>
              </a:rPr>
              <a:t> </a:t>
            </a:r>
            <a:r>
              <a:rPr dirty="0" baseline="29761" sz="2100">
                <a:latin typeface="Times New Roman"/>
                <a:cs typeface="Times New Roman"/>
              </a:rPr>
              <a:t>PDA</a:t>
            </a:r>
            <a:r>
              <a:rPr dirty="0" baseline="29761" sz="2100" spc="-120">
                <a:latin typeface="Times New Roman"/>
                <a:cs typeface="Times New Roman"/>
              </a:rPr>
              <a:t> </a:t>
            </a:r>
            <a:r>
              <a:rPr dirty="0" baseline="29761" sz="2100" spc="-37">
                <a:latin typeface="Times New Roman"/>
                <a:cs typeface="Times New Roman"/>
              </a:rPr>
              <a:t>is</a:t>
            </a:r>
            <a:endParaRPr baseline="29761" sz="2100">
              <a:latin typeface="Times New Roman"/>
              <a:cs typeface="Times New Roman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9488620" y="16303045"/>
            <a:ext cx="4586605" cy="25038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154940">
              <a:lnSpc>
                <a:spcPct val="105600"/>
              </a:lnSpc>
              <a:spcBef>
                <a:spcPts val="100"/>
              </a:spcBef>
            </a:pPr>
            <a:r>
              <a:rPr dirty="0" sz="1400">
                <a:latin typeface="Times New Roman"/>
                <a:cs typeface="Times New Roman"/>
              </a:rPr>
              <a:t>economical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time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saving.</a:t>
            </a:r>
            <a:r>
              <a:rPr dirty="0" sz="1400" spc="-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Although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45">
                <a:latin typeface="Times New Roman"/>
                <a:cs typeface="Times New Roman"/>
              </a:rPr>
              <a:t>SLT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is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reliable but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this </a:t>
            </a:r>
            <a:r>
              <a:rPr dirty="0" sz="1400">
                <a:latin typeface="Times New Roman"/>
                <a:cs typeface="Times New Roman"/>
              </a:rPr>
              <a:t>test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is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very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expensive and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time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consuming,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hence </a:t>
            </a:r>
            <a:r>
              <a:rPr dirty="0" sz="1400" spc="-10">
                <a:latin typeface="Times New Roman"/>
                <a:cs typeface="Times New Roman"/>
              </a:rPr>
              <a:t>researchers </a:t>
            </a:r>
            <a:r>
              <a:rPr dirty="0" sz="1400">
                <a:latin typeface="Times New Roman"/>
                <a:cs typeface="Times New Roman"/>
              </a:rPr>
              <a:t>have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been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trying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come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up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with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other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efficient </a:t>
            </a:r>
            <a:r>
              <a:rPr dirty="0" sz="1400" spc="-10">
                <a:latin typeface="Times New Roman"/>
                <a:cs typeface="Times New Roman"/>
              </a:rPr>
              <a:t>approaches.</a:t>
            </a:r>
            <a:endParaRPr sz="1400">
              <a:latin typeface="Times New Roman"/>
              <a:cs typeface="Times New Roman"/>
            </a:endParaRPr>
          </a:p>
          <a:p>
            <a:pPr marL="187325" indent="-175260">
              <a:lnSpc>
                <a:spcPct val="100000"/>
              </a:lnSpc>
              <a:spcBef>
                <a:spcPts val="90"/>
              </a:spcBef>
              <a:buAutoNum type="arabicPeriod" startAt="2"/>
              <a:tabLst>
                <a:tab pos="187960" algn="l"/>
              </a:tabLst>
            </a:pPr>
            <a:r>
              <a:rPr dirty="0" sz="1400">
                <a:latin typeface="Times New Roman"/>
                <a:cs typeface="Times New Roman"/>
              </a:rPr>
              <a:t>The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bearing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capacity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precast concrete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joint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pile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from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static</a:t>
            </a:r>
            <a:endParaRPr sz="1400">
              <a:latin typeface="Times New Roman"/>
              <a:cs typeface="Times New Roman"/>
            </a:endParaRPr>
          </a:p>
          <a:p>
            <a:pPr marL="12700" marR="9525">
              <a:lnSpc>
                <a:spcPct val="105500"/>
              </a:lnSpc>
              <a:spcBef>
                <a:spcPts val="5"/>
              </a:spcBef>
            </a:pPr>
            <a:r>
              <a:rPr dirty="0" sz="1400">
                <a:latin typeface="Times New Roman"/>
                <a:cs typeface="Times New Roman"/>
              </a:rPr>
              <a:t>loading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test data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can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determined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by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conventional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methods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as </a:t>
            </a:r>
            <a:r>
              <a:rPr dirty="0" sz="1400">
                <a:latin typeface="Times New Roman"/>
                <a:cs typeface="Times New Roman"/>
              </a:rPr>
              <a:t>Davisson,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Chin,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Beer,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Fuller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Hoy,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Butler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Hoy.</a:t>
            </a:r>
            <a:endParaRPr sz="1400">
              <a:latin typeface="Times New Roman"/>
              <a:cs typeface="Times New Roman"/>
            </a:endParaRPr>
          </a:p>
          <a:p>
            <a:pPr marL="12700" marR="177800">
              <a:lnSpc>
                <a:spcPts val="1780"/>
              </a:lnSpc>
              <a:spcBef>
                <a:spcPts val="70"/>
              </a:spcBef>
            </a:pPr>
            <a:r>
              <a:rPr dirty="0" sz="1400">
                <a:latin typeface="Times New Roman"/>
                <a:cs typeface="Times New Roman"/>
              </a:rPr>
              <a:t>However,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are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more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appropriate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for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interpretation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20">
                <a:latin typeface="Times New Roman"/>
                <a:cs typeface="Times New Roman"/>
              </a:rPr>
              <a:t> high </a:t>
            </a:r>
            <a:r>
              <a:rPr dirty="0" sz="1400">
                <a:latin typeface="Times New Roman"/>
                <a:cs typeface="Times New Roman"/>
              </a:rPr>
              <a:t>static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loading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test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data,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where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settlements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are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bigger.</a:t>
            </a:r>
            <a:endParaRPr sz="1400">
              <a:latin typeface="Times New Roman"/>
              <a:cs typeface="Times New Roman"/>
            </a:endParaRPr>
          </a:p>
          <a:p>
            <a:pPr marL="190500" indent="-178435">
              <a:lnSpc>
                <a:spcPct val="100000"/>
              </a:lnSpc>
              <a:spcBef>
                <a:spcPts val="10"/>
              </a:spcBef>
              <a:buAutoNum type="arabicPeriod" startAt="3"/>
              <a:tabLst>
                <a:tab pos="191135" algn="l"/>
              </a:tabLst>
            </a:pPr>
            <a:r>
              <a:rPr dirty="0" sz="1400">
                <a:latin typeface="Times New Roman"/>
                <a:cs typeface="Times New Roman"/>
              </a:rPr>
              <a:t>Estimation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bearing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capacity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precast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concrete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joint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pile</a:t>
            </a:r>
            <a:endParaRPr sz="1400">
              <a:latin typeface="Times New Roman"/>
              <a:cs typeface="Times New Roman"/>
            </a:endParaRPr>
          </a:p>
          <a:p>
            <a:pPr marL="12700" marR="288290">
              <a:lnSpc>
                <a:spcPts val="1780"/>
              </a:lnSpc>
              <a:spcBef>
                <a:spcPts val="70"/>
              </a:spcBef>
            </a:pPr>
            <a:r>
              <a:rPr dirty="0" sz="1400">
                <a:latin typeface="Times New Roman"/>
                <a:cs typeface="Times New Roman"/>
              </a:rPr>
              <a:t>can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be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made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by</a:t>
            </a:r>
            <a:r>
              <a:rPr dirty="0" sz="1400" spc="-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APILE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analysis program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and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equation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from </a:t>
            </a:r>
            <a:r>
              <a:rPr dirty="0" sz="1400">
                <a:latin typeface="Times New Roman"/>
                <a:cs typeface="Times New Roman"/>
              </a:rPr>
              <a:t>Kazakhstani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standard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57" name="object 57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526199" y="3032050"/>
            <a:ext cx="4581683" cy="4925117"/>
          </a:xfrm>
          <a:prstGeom prst="rect">
            <a:avLst/>
          </a:prstGeom>
        </p:spPr>
      </p:pic>
      <p:grpSp>
        <p:nvGrpSpPr>
          <p:cNvPr id="58" name="object 58" descr=""/>
          <p:cNvGrpSpPr/>
          <p:nvPr/>
        </p:nvGrpSpPr>
        <p:grpSpPr>
          <a:xfrm>
            <a:off x="201646" y="9925476"/>
            <a:ext cx="4392295" cy="1454150"/>
            <a:chOff x="201646" y="9925476"/>
            <a:chExt cx="4392295" cy="1454150"/>
          </a:xfrm>
        </p:grpSpPr>
        <p:pic>
          <p:nvPicPr>
            <p:cNvPr id="59" name="object 5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95986" y="9925476"/>
              <a:ext cx="1997401" cy="1453660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01646" y="9925478"/>
              <a:ext cx="2247542" cy="1453658"/>
            </a:xfrm>
            <a:prstGeom prst="rect">
              <a:avLst/>
            </a:prstGeom>
          </p:spPr>
        </p:pic>
      </p:grpSp>
      <p:grpSp>
        <p:nvGrpSpPr>
          <p:cNvPr id="61" name="object 61" descr=""/>
          <p:cNvGrpSpPr/>
          <p:nvPr/>
        </p:nvGrpSpPr>
        <p:grpSpPr>
          <a:xfrm>
            <a:off x="0" y="0"/>
            <a:ext cx="14220825" cy="2439035"/>
            <a:chOff x="0" y="0"/>
            <a:chExt cx="14220825" cy="2439035"/>
          </a:xfrm>
        </p:grpSpPr>
        <p:pic>
          <p:nvPicPr>
            <p:cNvPr id="62" name="object 6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0" y="33106"/>
              <a:ext cx="14220575" cy="2405374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055201" y="0"/>
              <a:ext cx="8581169" cy="2260911"/>
            </a:xfrm>
            <a:prstGeom prst="rect">
              <a:avLst/>
            </a:prstGeom>
          </p:spPr>
        </p:pic>
        <p:sp>
          <p:nvSpPr>
            <p:cNvPr id="64" name="object 64" descr=""/>
            <p:cNvSpPr/>
            <p:nvPr/>
          </p:nvSpPr>
          <p:spPr>
            <a:xfrm>
              <a:off x="0" y="6"/>
              <a:ext cx="14220825" cy="2404745"/>
            </a:xfrm>
            <a:custGeom>
              <a:avLst/>
              <a:gdLst/>
              <a:ahLst/>
              <a:cxnLst/>
              <a:rect l="l" t="t" r="r" b="b"/>
              <a:pathLst>
                <a:path w="14220825" h="2404745">
                  <a:moveTo>
                    <a:pt x="14220570" y="0"/>
                  </a:moveTo>
                  <a:lnTo>
                    <a:pt x="0" y="0"/>
                  </a:lnTo>
                  <a:lnTo>
                    <a:pt x="0" y="2404701"/>
                  </a:lnTo>
                  <a:lnTo>
                    <a:pt x="14220570" y="2404701"/>
                  </a:lnTo>
                  <a:lnTo>
                    <a:pt x="142205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5" name="object 65" descr=""/>
          <p:cNvSpPr txBox="1"/>
          <p:nvPr/>
        </p:nvSpPr>
        <p:spPr>
          <a:xfrm>
            <a:off x="5210064" y="-4005"/>
            <a:ext cx="8204834" cy="154178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90"/>
              </a:spcBef>
            </a:pPr>
            <a:r>
              <a:rPr dirty="0" sz="2600" b="1">
                <a:latin typeface="Times New Roman"/>
                <a:cs typeface="Times New Roman"/>
              </a:rPr>
              <a:t>Analysis</a:t>
            </a:r>
            <a:r>
              <a:rPr dirty="0" sz="2600" spc="55" b="1">
                <a:latin typeface="Times New Roman"/>
                <a:cs typeface="Times New Roman"/>
              </a:rPr>
              <a:t> </a:t>
            </a:r>
            <a:r>
              <a:rPr dirty="0" sz="2600" b="1">
                <a:latin typeface="Times New Roman"/>
                <a:cs typeface="Times New Roman"/>
              </a:rPr>
              <a:t>of</a:t>
            </a:r>
            <a:r>
              <a:rPr dirty="0" sz="2600" spc="50" b="1">
                <a:latin typeface="Times New Roman"/>
                <a:cs typeface="Times New Roman"/>
              </a:rPr>
              <a:t> </a:t>
            </a:r>
            <a:r>
              <a:rPr dirty="0" sz="2600" b="1">
                <a:latin typeface="Times New Roman"/>
                <a:cs typeface="Times New Roman"/>
              </a:rPr>
              <a:t>interaction</a:t>
            </a:r>
            <a:r>
              <a:rPr dirty="0" sz="2600" spc="45" b="1">
                <a:latin typeface="Times New Roman"/>
                <a:cs typeface="Times New Roman"/>
              </a:rPr>
              <a:t> </a:t>
            </a:r>
            <a:r>
              <a:rPr dirty="0" sz="2600" b="1">
                <a:latin typeface="Times New Roman"/>
                <a:cs typeface="Times New Roman"/>
              </a:rPr>
              <a:t>of</a:t>
            </a:r>
            <a:r>
              <a:rPr dirty="0" sz="2600" spc="55" b="1">
                <a:latin typeface="Times New Roman"/>
                <a:cs typeface="Times New Roman"/>
              </a:rPr>
              <a:t> </a:t>
            </a:r>
            <a:r>
              <a:rPr dirty="0" sz="2600" b="1">
                <a:latin typeface="Times New Roman"/>
                <a:cs typeface="Times New Roman"/>
              </a:rPr>
              <a:t>precast</a:t>
            </a:r>
            <a:r>
              <a:rPr dirty="0" sz="2600" spc="55" b="1">
                <a:latin typeface="Times New Roman"/>
                <a:cs typeface="Times New Roman"/>
              </a:rPr>
              <a:t> </a:t>
            </a:r>
            <a:r>
              <a:rPr dirty="0" sz="2600" b="1">
                <a:latin typeface="Times New Roman"/>
                <a:cs typeface="Times New Roman"/>
              </a:rPr>
              <a:t>concrete</a:t>
            </a:r>
            <a:r>
              <a:rPr dirty="0" sz="2600" spc="45" b="1">
                <a:latin typeface="Times New Roman"/>
                <a:cs typeface="Times New Roman"/>
              </a:rPr>
              <a:t> </a:t>
            </a:r>
            <a:r>
              <a:rPr dirty="0" sz="2600" b="1">
                <a:latin typeface="Times New Roman"/>
                <a:cs typeface="Times New Roman"/>
              </a:rPr>
              <a:t>joint</a:t>
            </a:r>
            <a:r>
              <a:rPr dirty="0" sz="2600" spc="50" b="1">
                <a:latin typeface="Times New Roman"/>
                <a:cs typeface="Times New Roman"/>
              </a:rPr>
              <a:t> </a:t>
            </a:r>
            <a:r>
              <a:rPr dirty="0" sz="2600" b="1">
                <a:latin typeface="Times New Roman"/>
                <a:cs typeface="Times New Roman"/>
              </a:rPr>
              <a:t>piles</a:t>
            </a:r>
            <a:r>
              <a:rPr dirty="0" sz="2600" spc="55" b="1">
                <a:latin typeface="Times New Roman"/>
                <a:cs typeface="Times New Roman"/>
              </a:rPr>
              <a:t> </a:t>
            </a:r>
            <a:r>
              <a:rPr dirty="0" sz="2600" spc="-20" b="1">
                <a:latin typeface="Times New Roman"/>
                <a:cs typeface="Times New Roman"/>
              </a:rPr>
              <a:t>with </a:t>
            </a:r>
            <a:r>
              <a:rPr dirty="0" sz="2600" b="1">
                <a:latin typeface="Times New Roman"/>
                <a:cs typeface="Times New Roman"/>
              </a:rPr>
              <a:t>problematic</a:t>
            </a:r>
            <a:r>
              <a:rPr dirty="0" sz="2600" spc="75" b="1">
                <a:latin typeface="Times New Roman"/>
                <a:cs typeface="Times New Roman"/>
              </a:rPr>
              <a:t> </a:t>
            </a:r>
            <a:r>
              <a:rPr dirty="0" sz="2600" b="1">
                <a:latin typeface="Times New Roman"/>
                <a:cs typeface="Times New Roman"/>
              </a:rPr>
              <a:t>soil</a:t>
            </a:r>
            <a:r>
              <a:rPr dirty="0" sz="2600" spc="70" b="1">
                <a:latin typeface="Times New Roman"/>
                <a:cs typeface="Times New Roman"/>
              </a:rPr>
              <a:t> </a:t>
            </a:r>
            <a:r>
              <a:rPr dirty="0" sz="2600" b="1">
                <a:latin typeface="Times New Roman"/>
                <a:cs typeface="Times New Roman"/>
              </a:rPr>
              <a:t>conditions</a:t>
            </a:r>
            <a:r>
              <a:rPr dirty="0" sz="2600" spc="75" b="1">
                <a:latin typeface="Times New Roman"/>
                <a:cs typeface="Times New Roman"/>
              </a:rPr>
              <a:t> </a:t>
            </a:r>
            <a:r>
              <a:rPr dirty="0" sz="2600" spc="-10" b="1">
                <a:latin typeface="Times New Roman"/>
                <a:cs typeface="Times New Roman"/>
              </a:rPr>
              <a:t>Prorva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30"/>
              </a:spcBef>
            </a:pPr>
            <a:r>
              <a:rPr dirty="0" sz="1200" b="1">
                <a:latin typeface="Times New Roman"/>
                <a:cs typeface="Times New Roman"/>
              </a:rPr>
              <a:t>A.R</a:t>
            </a:r>
            <a:r>
              <a:rPr dirty="0" sz="1200" spc="40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Omarov</a:t>
            </a:r>
            <a:endParaRPr sz="1200">
              <a:latin typeface="Times New Roman"/>
              <a:cs typeface="Times New Roman"/>
            </a:endParaRPr>
          </a:p>
          <a:p>
            <a:pPr marL="12700" marR="4079875">
              <a:lnSpc>
                <a:spcPct val="102400"/>
              </a:lnSpc>
            </a:pPr>
            <a:r>
              <a:rPr dirty="0" sz="1200" i="1">
                <a:latin typeface="Times New Roman"/>
                <a:cs typeface="Times New Roman"/>
              </a:rPr>
              <a:t>L.N.</a:t>
            </a:r>
            <a:r>
              <a:rPr dirty="0" sz="1200" spc="6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Gumilyov</a:t>
            </a:r>
            <a:r>
              <a:rPr dirty="0" sz="1200" spc="5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Eurasian</a:t>
            </a:r>
            <a:r>
              <a:rPr dirty="0" sz="1200" spc="5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National</a:t>
            </a:r>
            <a:r>
              <a:rPr dirty="0" sz="1200" spc="5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University,</a:t>
            </a:r>
            <a:r>
              <a:rPr dirty="0" sz="1200" spc="2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Astana,</a:t>
            </a:r>
            <a:r>
              <a:rPr dirty="0" sz="1200" spc="55" i="1">
                <a:latin typeface="Times New Roman"/>
                <a:cs typeface="Times New Roman"/>
              </a:rPr>
              <a:t> </a:t>
            </a:r>
            <a:r>
              <a:rPr dirty="0" sz="1200" spc="-10" i="1">
                <a:latin typeface="Times New Roman"/>
                <a:cs typeface="Times New Roman"/>
              </a:rPr>
              <a:t>Kazakhstan</a:t>
            </a:r>
            <a:r>
              <a:rPr dirty="0" sz="1200" spc="-10" i="1">
                <a:latin typeface="Times New Roman"/>
                <a:cs typeface="Times New Roman"/>
              </a:rPr>
              <a:t> </a:t>
            </a:r>
            <a:r>
              <a:rPr dirty="0" sz="1200" spc="-10" i="1">
                <a:latin typeface="Times New Roman"/>
                <a:cs typeface="Times New Roman"/>
                <a:hlinkClick r:id="rId22"/>
              </a:rPr>
              <a:t>omarov_01@bk.ru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5210064" y="1699035"/>
            <a:ext cx="4129404" cy="40005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00" b="1">
                <a:latin typeface="Times New Roman"/>
                <a:cs typeface="Times New Roman"/>
              </a:rPr>
              <a:t>A.Zh.</a:t>
            </a:r>
            <a:r>
              <a:rPr dirty="0" sz="1200" spc="50" b="1">
                <a:latin typeface="Times New Roman"/>
                <a:cs typeface="Times New Roman"/>
              </a:rPr>
              <a:t> </a:t>
            </a:r>
            <a:r>
              <a:rPr dirty="0" sz="1200" spc="-10" b="1">
                <a:latin typeface="Times New Roman"/>
                <a:cs typeface="Times New Roman"/>
              </a:rPr>
              <a:t>Zhussupbekov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200" i="1">
                <a:latin typeface="Times New Roman"/>
                <a:cs typeface="Times New Roman"/>
              </a:rPr>
              <a:t>L.N.</a:t>
            </a:r>
            <a:r>
              <a:rPr dirty="0" sz="1200" spc="6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Gumilyov</a:t>
            </a:r>
            <a:r>
              <a:rPr dirty="0" sz="1200" spc="5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Eurasian</a:t>
            </a:r>
            <a:r>
              <a:rPr dirty="0" sz="1200" spc="5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National</a:t>
            </a:r>
            <a:r>
              <a:rPr dirty="0" sz="1200" spc="5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University,</a:t>
            </a:r>
            <a:r>
              <a:rPr dirty="0" sz="1200" spc="2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Astana,</a:t>
            </a:r>
            <a:r>
              <a:rPr dirty="0" sz="1200" spc="55" i="1">
                <a:latin typeface="Times New Roman"/>
                <a:cs typeface="Times New Roman"/>
              </a:rPr>
              <a:t> </a:t>
            </a:r>
            <a:r>
              <a:rPr dirty="0" sz="1200" spc="-10" i="1">
                <a:latin typeface="Times New Roman"/>
                <a:cs typeface="Times New Roman"/>
              </a:rPr>
              <a:t>Kazakhstan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67" name="object 67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60245" y="643452"/>
            <a:ext cx="1095388" cy="1007757"/>
          </a:xfrm>
          <a:prstGeom prst="rect">
            <a:avLst/>
          </a:prstGeom>
        </p:spPr>
      </p:pic>
      <p:sp>
        <p:nvSpPr>
          <p:cNvPr id="68" name="object 68" descr=""/>
          <p:cNvSpPr txBox="1"/>
          <p:nvPr/>
        </p:nvSpPr>
        <p:spPr>
          <a:xfrm>
            <a:off x="1946077" y="730395"/>
            <a:ext cx="3081655" cy="8382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678180">
              <a:lnSpc>
                <a:spcPct val="113399"/>
              </a:lnSpc>
              <a:spcBef>
                <a:spcPts val="90"/>
              </a:spcBef>
            </a:pPr>
            <a:r>
              <a:rPr dirty="0" sz="1550">
                <a:solidFill>
                  <a:srgbClr val="26409E"/>
                </a:solidFill>
                <a:latin typeface="Microsoft Sans Serif"/>
                <a:cs typeface="Microsoft Sans Serif"/>
              </a:rPr>
              <a:t>International</a:t>
            </a:r>
            <a:r>
              <a:rPr dirty="0" sz="1550" spc="-100">
                <a:solidFill>
                  <a:srgbClr val="26409E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10">
                <a:solidFill>
                  <a:srgbClr val="26409E"/>
                </a:solidFill>
                <a:latin typeface="Microsoft Sans Serif"/>
                <a:cs typeface="Microsoft Sans Serif"/>
              </a:rPr>
              <a:t>Conference</a:t>
            </a:r>
            <a:r>
              <a:rPr dirty="0" sz="1550" spc="500">
                <a:solidFill>
                  <a:srgbClr val="26409E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26409E"/>
                </a:solidFill>
                <a:latin typeface="Microsoft Sans Serif"/>
                <a:cs typeface="Microsoft Sans Serif"/>
              </a:rPr>
              <a:t>on</a:t>
            </a:r>
            <a:r>
              <a:rPr dirty="0" sz="1550" spc="-125">
                <a:solidFill>
                  <a:srgbClr val="26409E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FFEB2D"/>
                </a:solidFill>
                <a:latin typeface="Microsoft Sans Serif"/>
                <a:cs typeface="Microsoft Sans Serif"/>
              </a:rPr>
              <a:t>GIS</a:t>
            </a:r>
            <a:r>
              <a:rPr dirty="0" sz="1550" spc="-120">
                <a:solidFill>
                  <a:srgbClr val="FFEB2D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26409E"/>
                </a:solidFill>
                <a:latin typeface="Microsoft Sans Serif"/>
                <a:cs typeface="Microsoft Sans Serif"/>
              </a:rPr>
              <a:t>and</a:t>
            </a:r>
            <a:r>
              <a:rPr dirty="0" sz="1550" spc="-120">
                <a:solidFill>
                  <a:srgbClr val="26409E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10">
                <a:solidFill>
                  <a:srgbClr val="26409E"/>
                </a:solidFill>
                <a:latin typeface="Microsoft Sans Serif"/>
                <a:cs typeface="Microsoft Sans Serif"/>
              </a:rPr>
              <a:t>Geoinformation</a:t>
            </a:r>
            <a:endParaRPr sz="15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sz="1550">
                <a:solidFill>
                  <a:srgbClr val="26409E"/>
                </a:solidFill>
                <a:latin typeface="Microsoft Sans Serif"/>
                <a:cs typeface="Microsoft Sans Serif"/>
              </a:rPr>
              <a:t>Zoning</a:t>
            </a:r>
            <a:r>
              <a:rPr dirty="0" sz="1550" spc="-110">
                <a:solidFill>
                  <a:srgbClr val="26409E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26409E"/>
                </a:solidFill>
                <a:latin typeface="Microsoft Sans Serif"/>
                <a:cs typeface="Microsoft Sans Serif"/>
              </a:rPr>
              <a:t>for</a:t>
            </a:r>
            <a:r>
              <a:rPr dirty="0" sz="1550" spc="-105">
                <a:solidFill>
                  <a:srgbClr val="26409E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26409E"/>
                </a:solidFill>
                <a:latin typeface="Microsoft Sans Serif"/>
                <a:cs typeface="Microsoft Sans Serif"/>
              </a:rPr>
              <a:t>Disaster</a:t>
            </a:r>
            <a:r>
              <a:rPr dirty="0" sz="1550" spc="-105">
                <a:solidFill>
                  <a:srgbClr val="26409E"/>
                </a:solidFill>
                <a:latin typeface="Microsoft Sans Serif"/>
                <a:cs typeface="Microsoft Sans Serif"/>
              </a:rPr>
              <a:t> </a:t>
            </a:r>
            <a:r>
              <a:rPr dirty="0" sz="1550">
                <a:solidFill>
                  <a:srgbClr val="26409E"/>
                </a:solidFill>
                <a:latin typeface="Microsoft Sans Serif"/>
                <a:cs typeface="Microsoft Sans Serif"/>
              </a:rPr>
              <a:t>Mitigation</a:t>
            </a:r>
            <a:r>
              <a:rPr dirty="0" sz="1550" spc="-110">
                <a:solidFill>
                  <a:srgbClr val="26409E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20">
                <a:solidFill>
                  <a:srgbClr val="FFEB2D"/>
                </a:solidFill>
                <a:latin typeface="Microsoft Sans Serif"/>
                <a:cs typeface="Microsoft Sans Serif"/>
              </a:rPr>
              <a:t>(GIZ)</a:t>
            </a:r>
            <a:endParaRPr sz="1550">
              <a:latin typeface="Microsoft Sans Serif"/>
              <a:cs typeface="Microsoft Sans Serif"/>
            </a:endParaRPr>
          </a:p>
        </p:txBody>
      </p:sp>
      <p:pic>
        <p:nvPicPr>
          <p:cNvPr id="69" name="object 69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8843" y="721062"/>
            <a:ext cx="760772" cy="865273"/>
          </a:xfrm>
          <a:prstGeom prst="rect">
            <a:avLst/>
          </a:prstGeom>
        </p:spPr>
      </p:pic>
      <p:grpSp>
        <p:nvGrpSpPr>
          <p:cNvPr id="70" name="object 70" descr=""/>
          <p:cNvGrpSpPr/>
          <p:nvPr/>
        </p:nvGrpSpPr>
        <p:grpSpPr>
          <a:xfrm>
            <a:off x="163022" y="18691573"/>
            <a:ext cx="14024610" cy="1412875"/>
            <a:chOff x="163022" y="18691573"/>
            <a:chExt cx="14024610" cy="1412875"/>
          </a:xfrm>
        </p:grpSpPr>
        <p:pic>
          <p:nvPicPr>
            <p:cNvPr id="71" name="object 71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63022" y="19005718"/>
              <a:ext cx="1084029" cy="1096209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093515" y="19005154"/>
              <a:ext cx="919530" cy="1085628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953643" y="19026954"/>
              <a:ext cx="1115464" cy="1077146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275132" y="18978875"/>
              <a:ext cx="752411" cy="1110511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895283" y="18992817"/>
              <a:ext cx="1440608" cy="1095176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907447" y="18983597"/>
              <a:ext cx="1196891" cy="1110666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1495175" y="18691573"/>
              <a:ext cx="2691961" cy="14125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Company>웹포스터</Company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ehsmj</dc:creator>
  <dc:title>슬라이드 1</dc:title>
  <dcterms:created xsi:type="dcterms:W3CDTF">2025-07-28T06:33:39Z</dcterms:created>
  <dcterms:modified xsi:type="dcterms:W3CDTF">2025-07-28T06:33:39Z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2023-07-06T00:00:00Z</vt:filetime>
  </property>
  <property fmtid="{D5CDD505-2E9C-101B-9397-08002B2CF9AE}" pid="3" name="Creator">
    <vt:lpwstr>Acrobat PDFMaker 22 для PowerPoint</vt:lpwstr>
  </property>
  <property fmtid="{D5CDD505-2E9C-101B-9397-08002B2CF9AE}" pid="4" name="LastSaved">
    <vt:filetime>2025-07-28T00:00:00Z</vt:filetime>
  </property>
  <property fmtid="{D5CDD505-2E9C-101B-9397-08002B2CF9AE}" pid="5" name="Producer">
    <vt:lpwstr>Adobe PDF Library 22.1.117</vt:lpwstr>
  </property>
</Properties>
</file>